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25"/>
  </p:notesMasterIdLst>
  <p:sldIdLst>
    <p:sldId id="256" r:id="rId3"/>
    <p:sldId id="292" r:id="rId4"/>
    <p:sldId id="298" r:id="rId5"/>
    <p:sldId id="267" r:id="rId6"/>
    <p:sldId id="268" r:id="rId7"/>
    <p:sldId id="257" r:id="rId8"/>
    <p:sldId id="269" r:id="rId9"/>
    <p:sldId id="280" r:id="rId10"/>
    <p:sldId id="289" r:id="rId11"/>
    <p:sldId id="272" r:id="rId12"/>
    <p:sldId id="258" r:id="rId13"/>
    <p:sldId id="294" r:id="rId14"/>
    <p:sldId id="273" r:id="rId15"/>
    <p:sldId id="274" r:id="rId16"/>
    <p:sldId id="281" r:id="rId17"/>
    <p:sldId id="282" r:id="rId18"/>
    <p:sldId id="283" r:id="rId19"/>
    <p:sldId id="285" r:id="rId20"/>
    <p:sldId id="293" r:id="rId21"/>
    <p:sldId id="295" r:id="rId22"/>
    <p:sldId id="288" r:id="rId23"/>
    <p:sldId id="300" r:id="rId24"/>
  </p:sldIdLst>
  <p:sldSz cx="9144000" cy="5143500" type="screen16x9"/>
  <p:notesSz cx="6858000" cy="9144000"/>
  <p:embeddedFontLst>
    <p:embeddedFont>
      <p:font typeface="Wingdings 2" panose="05020102010507070707" pitchFamily="18" charset="2"/>
      <p:regular r:id="rId26"/>
    </p:embeddedFont>
    <p:embeddedFont>
      <p:font typeface="Proxima Nova" panose="020B0604020202020204" charset="0"/>
      <p:regular r:id="rId27"/>
      <p:bold r:id="rId28"/>
      <p:italic r:id="rId29"/>
      <p:boldItalic r:id="rId30"/>
    </p:embeddedFont>
    <p:embeddedFont>
      <p:font typeface="Segoe UI" panose="020B0502040204020203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16"/>
    <a:srgbClr val="20D17F"/>
    <a:srgbClr val="003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-120" y="-8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06030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b9a3abe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b9a3abe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7214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42e3e7cd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9116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3237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Proxima Nova" panose="020B0604020202020204" charset="0"/>
              </a:rPr>
              <a:t>https://twitter.com/eeagrants_gr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Proxima Nova" panose="020B0604020202020204" charset="0"/>
              </a:rPr>
              <a:t>https://www.facebook.com/EEAGrantsGR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8531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6974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d5f4b554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d5f4b554c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9721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b9a3abe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b9a3abe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0638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511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b9a3abe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b9a3abe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0096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3349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b9a3abe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b9a3abe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0096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Proxima Nova" panose="020B0604020202020204" charset="0"/>
              </a:rPr>
              <a:t>https://www.eeagrants.gr/ </a:t>
            </a:r>
            <a:endParaRPr dirty="0"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466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8116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d4400e736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d4400e736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c40d9f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9c40d9f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8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42e3e7cd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519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bab3a369_1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cbab3a369_1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6453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1905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cb9a3ab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cb9a3ab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8116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6" name="Google Shape;56;p14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6" name="Google Shape;86;p21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facebook.com/EEAGrantsGR" TargetMode="External"/><Relationship Id="rId5" Type="http://schemas.openxmlformats.org/officeDocument/2006/relationships/image" Target="../media/image14.png"/><Relationship Id="rId4" Type="http://schemas.openxmlformats.org/officeDocument/2006/relationships/hyperlink" Target="https://twitter.com/eeagrants_g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www.eeagrants.gr/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Εικόνα 17">
            <a:extLst>
              <a:ext uri="{FF2B5EF4-FFF2-40B4-BE49-F238E27FC236}">
                <a16:creationId xmlns:a16="http://schemas.microsoft.com/office/drawing/2014/main" xmlns="" id="{DE4F9845-029C-4AFD-81A5-433F314A3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5" name="Google Shape;105;p25"/>
          <p:cNvSpPr txBox="1">
            <a:spLocks noGrp="1"/>
          </p:cNvSpPr>
          <p:nvPr>
            <p:ph type="ctrTitle"/>
          </p:nvPr>
        </p:nvSpPr>
        <p:spPr>
          <a:xfrm>
            <a:off x="188733" y="1564277"/>
            <a:ext cx="8123100" cy="11235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3600" dirty="0">
                <a:solidFill>
                  <a:schemeClr val="tx1"/>
                </a:solidFill>
              </a:rPr>
              <a:t>An overview of the </a:t>
            </a:r>
            <a:r>
              <a:rPr lang="en-US" sz="3600" dirty="0">
                <a:solidFill>
                  <a:schemeClr val="bg1"/>
                </a:solidFill>
              </a:rPr>
              <a:t>NFP GR </a:t>
            </a:r>
            <a:r>
              <a:rPr lang="en-US" sz="3600" dirty="0">
                <a:solidFill>
                  <a:schemeClr val="tx1"/>
                </a:solidFill>
              </a:rPr>
              <a:t/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rgbClr val="FF0016"/>
                </a:solidFill>
              </a:rPr>
              <a:t>Comms activities</a:t>
            </a:r>
            <a:endParaRPr sz="3600" dirty="0">
              <a:solidFill>
                <a:srgbClr val="FF0016"/>
              </a:solidFill>
            </a:endParaRPr>
          </a:p>
        </p:txBody>
      </p:sp>
      <p:sp>
        <p:nvSpPr>
          <p:cNvPr id="106" name="Google Shape;106;p25"/>
          <p:cNvSpPr txBox="1">
            <a:spLocks noGrp="1"/>
          </p:cNvSpPr>
          <p:nvPr>
            <p:ph type="subTitle" idx="1"/>
          </p:nvPr>
        </p:nvSpPr>
        <p:spPr>
          <a:xfrm>
            <a:off x="155212" y="3694978"/>
            <a:ext cx="8123100" cy="8110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Elli Vazou, PhD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Comms officer @ the NFP</a:t>
            </a:r>
            <a:r>
              <a:rPr lang="el-GR" sz="2000" dirty="0"/>
              <a:t> </a:t>
            </a:r>
            <a:r>
              <a:rPr lang="en-US" sz="2000" dirty="0"/>
              <a:t>Greece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" name="Google Shape;107;p25"/>
          <p:cNvSpPr txBox="1">
            <a:spLocks noGrp="1"/>
          </p:cNvSpPr>
          <p:nvPr>
            <p:ph type="subTitle" idx="1"/>
          </p:nvPr>
        </p:nvSpPr>
        <p:spPr>
          <a:xfrm>
            <a:off x="188733" y="4506011"/>
            <a:ext cx="8123100" cy="5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/>
              <a:t>elli.vazou</a:t>
            </a:r>
            <a:r>
              <a:rPr lang="en" sz="1800" dirty="0"/>
              <a:t>@</a:t>
            </a:r>
            <a:r>
              <a:rPr lang="en-US" sz="1800" dirty="0" err="1"/>
              <a:t>mnec</a:t>
            </a:r>
            <a:r>
              <a:rPr lang="en" sz="1800" dirty="0"/>
              <a:t>.gr</a:t>
            </a:r>
            <a:endParaRPr sz="1800" dirty="0"/>
          </a:p>
        </p:txBody>
      </p:sp>
      <p:cxnSp>
        <p:nvCxnSpPr>
          <p:cNvPr id="108" name="Google Shape;108;p25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Εικόνα 9">
            <a:extLst>
              <a:ext uri="{FF2B5EF4-FFF2-40B4-BE49-F238E27FC236}">
                <a16:creationId xmlns:a16="http://schemas.microsoft.com/office/drawing/2014/main" xmlns="" id="{F9D7EC3E-8545-4BC8-A006-4CA18265B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32" y="134389"/>
            <a:ext cx="1438524" cy="1008000"/>
          </a:xfrm>
          <a:prstGeom prst="rect">
            <a:avLst/>
          </a:prstGeom>
        </p:spPr>
      </p:pic>
      <p:pic>
        <p:nvPicPr>
          <p:cNvPr id="3" name="Εικόνα 2">
            <a:extLst>
              <a:ext uri="{FF2B5EF4-FFF2-40B4-BE49-F238E27FC236}">
                <a16:creationId xmlns:a16="http://schemas.microsoft.com/office/drawing/2014/main" xmlns="" id="{CC463B12-4D75-491D-A3B2-55D5D2B52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5302" y="4207795"/>
            <a:ext cx="1399094" cy="68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buNone/>
            </a:pPr>
            <a:r>
              <a:rPr lang="en-US" sz="1600" dirty="0"/>
              <a:t>For all the above reasons, we’ve </a:t>
            </a:r>
            <a:r>
              <a:rPr lang="en-US" sz="1600" dirty="0">
                <a:solidFill>
                  <a:srgbClr val="FF0016"/>
                </a:solidFill>
              </a:rPr>
              <a:t>reordered</a:t>
            </a:r>
            <a:r>
              <a:rPr lang="en-US" sz="1600" dirty="0"/>
              <a:t> the ranking  of communication channels and actions, and assigned top priority to the </a:t>
            </a:r>
            <a:r>
              <a:rPr lang="en-US" sz="4000" dirty="0">
                <a:solidFill>
                  <a:srgbClr val="FF0016"/>
                </a:solidFill>
              </a:rPr>
              <a:t>online</a:t>
            </a:r>
            <a:r>
              <a:rPr lang="en-US" sz="4000" dirty="0">
                <a:solidFill>
                  <a:srgbClr val="20D17F"/>
                </a:solidFill>
              </a:rPr>
              <a:t> </a:t>
            </a:r>
            <a:r>
              <a:rPr lang="en-US" sz="1600" dirty="0"/>
              <a:t>ones.</a:t>
            </a:r>
            <a:endParaRPr sz="1600" dirty="0"/>
          </a:p>
        </p:txBody>
      </p:sp>
      <p:pic>
        <p:nvPicPr>
          <p:cNvPr id="5" name="Picture 45">
            <a:extLst>
              <a:ext uri="{FF2B5EF4-FFF2-40B4-BE49-F238E27FC236}">
                <a16:creationId xmlns:a16="http://schemas.microsoft.com/office/drawing/2014/main" xmlns="" id="{9B4814AB-90CE-4403-B1F5-2797CAFA9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087"/>
            <a:ext cx="4505497" cy="460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794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>
            <a:spLocks noGrp="1"/>
          </p:cNvSpPr>
          <p:nvPr>
            <p:ph type="title"/>
          </p:nvPr>
        </p:nvSpPr>
        <p:spPr>
          <a:xfrm>
            <a:off x="264863" y="1316936"/>
            <a:ext cx="4045200" cy="203892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the coronavirus outbreak is a </a:t>
            </a:r>
            <a:r>
              <a:rPr lang="en" sz="3200" dirty="0" smtClean="0"/>
              <a:t>new paradigm</a:t>
            </a:r>
            <a:endParaRPr sz="3200" dirty="0"/>
          </a:p>
        </p:txBody>
      </p:sp>
      <p:sp>
        <p:nvSpPr>
          <p:cNvPr id="120" name="Google Shape;120;p27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lnSpc>
                <a:spcPct val="100000"/>
              </a:lnSpc>
              <a:spcAft>
                <a:spcPts val="1600"/>
              </a:spcAft>
              <a:buNone/>
            </a:pPr>
            <a:r>
              <a:rPr lang="en-US" sz="1600" dirty="0"/>
              <a:t>…we need to </a:t>
            </a:r>
            <a:r>
              <a:rPr lang="en-US" sz="1600" dirty="0">
                <a:solidFill>
                  <a:srgbClr val="20D17F"/>
                </a:solidFill>
              </a:rPr>
              <a:t>ensure</a:t>
            </a:r>
            <a:r>
              <a:rPr lang="en-US" sz="1600" dirty="0"/>
              <a:t> that the EEA Grants programmes remain </a:t>
            </a:r>
            <a:r>
              <a:rPr lang="en-US" sz="3200" dirty="0"/>
              <a:t>positioned</a:t>
            </a:r>
            <a:r>
              <a:rPr lang="en-US" dirty="0"/>
              <a:t> </a:t>
            </a:r>
            <a:r>
              <a:rPr lang="en-US" sz="1600" dirty="0"/>
              <a:t>in their defined business market, and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</a:pPr>
            <a:r>
              <a:rPr lang="en-US" sz="1600" dirty="0"/>
              <a:t>to </a:t>
            </a:r>
            <a:r>
              <a:rPr lang="en-US" sz="1600" dirty="0">
                <a:solidFill>
                  <a:srgbClr val="20D17F"/>
                </a:solidFill>
              </a:rPr>
              <a:t>focus</a:t>
            </a:r>
            <a:r>
              <a:rPr lang="en-US" sz="1600" dirty="0"/>
              <a:t> on the emergent </a:t>
            </a:r>
            <a:r>
              <a:rPr lang="en-US" sz="3200" dirty="0"/>
              <a:t>needs</a:t>
            </a:r>
            <a:r>
              <a:rPr lang="en-US" dirty="0"/>
              <a:t> </a:t>
            </a:r>
            <a:r>
              <a:rPr lang="en-US" sz="1600" dirty="0"/>
              <a:t>of our key targets in the midst of this unprecedented situation. 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4084500" cy="5813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To fulfil this purpose:</a:t>
            </a:r>
            <a:endParaRPr sz="24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127508" y="1339638"/>
            <a:ext cx="4084500" cy="31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Aft>
                <a:spcPts val="600"/>
              </a:spcAft>
              <a:buSzPts val="1800"/>
              <a:buAutoNum type="arabicPeriod"/>
            </a:pPr>
            <a:r>
              <a:rPr lang="en-US" dirty="0"/>
              <a:t>we have added </a:t>
            </a:r>
            <a:r>
              <a:rPr lang="en-US" dirty="0">
                <a:solidFill>
                  <a:srgbClr val="003096"/>
                </a:solidFill>
              </a:rPr>
              <a:t>more digital tools </a:t>
            </a:r>
            <a:r>
              <a:rPr lang="en-US" dirty="0"/>
              <a:t>(e.g., e-mail campaigns), and </a:t>
            </a:r>
            <a:endParaRPr dirty="0"/>
          </a:p>
          <a:p>
            <a:pPr marL="457200" lvl="0" indent="-342900" algn="l" rtl="0">
              <a:spcAft>
                <a:spcPts val="600"/>
              </a:spcAft>
              <a:buSzPts val="1800"/>
              <a:buAutoNum type="arabicPeriod"/>
            </a:pPr>
            <a:r>
              <a:rPr lang="en-US" dirty="0"/>
              <a:t>we have </a:t>
            </a:r>
            <a:r>
              <a:rPr lang="en-US"/>
              <a:t>introduced </a:t>
            </a:r>
            <a:r>
              <a:rPr lang="en-US" smtClean="0"/>
              <a:t>effective </a:t>
            </a:r>
            <a:r>
              <a:rPr lang="en-US" dirty="0">
                <a:solidFill>
                  <a:srgbClr val="20D17F"/>
                </a:solidFill>
              </a:rPr>
              <a:t>digital practices</a:t>
            </a:r>
            <a:endParaRPr dirty="0">
              <a:solidFill>
                <a:srgbClr val="20D17F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/>
              <a:t>that would give us the opportunity to react in </a:t>
            </a:r>
            <a:r>
              <a:rPr lang="en-US" dirty="0">
                <a:solidFill>
                  <a:srgbClr val="FF0016"/>
                </a:solidFill>
              </a:rPr>
              <a:t>real time </a:t>
            </a:r>
            <a:r>
              <a:rPr lang="en-US" dirty="0"/>
              <a:t>and to respond quickly to any situation. </a:t>
            </a:r>
            <a:endParaRPr dirty="0"/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xmlns="" id="{C66D45F6-17B8-4631-BB89-D7F57C04C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567" y="789358"/>
            <a:ext cx="2484000" cy="1613105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xmlns="" id="{BD90F290-34B7-447D-B82D-F2DBE2856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567" y="2609538"/>
            <a:ext cx="4716000" cy="1886400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xmlns="" id="{6AE76F02-BEE1-4D9F-B2C1-F224D70936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9126" y="985074"/>
            <a:ext cx="1973174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0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D17F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</a:rPr>
              <a:t>Furthermore, we’ve made a subtle distinction between an online communication (sub-) strategy and an offline one.</a:t>
            </a:r>
            <a:endParaRPr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254085" y="215688"/>
            <a:ext cx="40845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Online communication strategy </a:t>
            </a:r>
            <a:endParaRPr sz="24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171740" y="1229382"/>
            <a:ext cx="4084500" cy="3698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Aft>
                <a:spcPts val="600"/>
              </a:spcAft>
              <a:buAutoNum type="arabicPeriod"/>
            </a:pPr>
            <a:r>
              <a:rPr lang="en-US" sz="1600" dirty="0"/>
              <a:t>to keep alive the </a:t>
            </a:r>
            <a:r>
              <a:rPr lang="en-US" sz="1600" dirty="0">
                <a:solidFill>
                  <a:srgbClr val="FF0016"/>
                </a:solidFill>
              </a:rPr>
              <a:t>new website </a:t>
            </a:r>
            <a:r>
              <a:rPr lang="en-US" sz="1600" dirty="0"/>
              <a:t>as this is one of the most important tools for delivering content to our audiences, and it represents the </a:t>
            </a:r>
            <a:r>
              <a:rPr lang="en-US" sz="1600" dirty="0">
                <a:solidFill>
                  <a:srgbClr val="FF0016"/>
                </a:solidFill>
              </a:rPr>
              <a:t>digital identity </a:t>
            </a:r>
            <a:r>
              <a:rPr lang="en-US" sz="1600" dirty="0"/>
              <a:t>of the NFP</a:t>
            </a:r>
            <a:endParaRPr sz="1600" dirty="0"/>
          </a:p>
          <a:p>
            <a:pPr lvl="0">
              <a:spcAft>
                <a:spcPts val="600"/>
              </a:spcAft>
              <a:buAutoNum type="arabicPeriod"/>
            </a:pPr>
            <a:r>
              <a:rPr lang="en-US" sz="1600" dirty="0"/>
              <a:t>to incorporate </a:t>
            </a:r>
            <a:r>
              <a:rPr lang="en-US" sz="1600" dirty="0">
                <a:solidFill>
                  <a:srgbClr val="20D17F"/>
                </a:solidFill>
              </a:rPr>
              <a:t>social media </a:t>
            </a:r>
            <a:r>
              <a:rPr lang="en-US" sz="1600" dirty="0"/>
              <a:t>platforms in our </a:t>
            </a:r>
            <a:r>
              <a:rPr lang="en-US" sz="1600" dirty="0">
                <a:solidFill>
                  <a:srgbClr val="003096"/>
                </a:solidFill>
              </a:rPr>
              <a:t>day-to-day</a:t>
            </a:r>
            <a:r>
              <a:rPr lang="en-US" sz="1600" dirty="0"/>
              <a:t> practice, and social media </a:t>
            </a:r>
            <a:r>
              <a:rPr lang="en-US" sz="1600" dirty="0">
                <a:solidFill>
                  <a:srgbClr val="20D17F"/>
                </a:solidFill>
              </a:rPr>
              <a:t>campaigns</a:t>
            </a:r>
            <a:r>
              <a:rPr lang="en-US" sz="1600" dirty="0"/>
              <a:t> to achieve our communication goals</a:t>
            </a:r>
            <a:endParaRPr sz="1600" dirty="0"/>
          </a:p>
        </p:txBody>
      </p:sp>
      <p:pic>
        <p:nvPicPr>
          <p:cNvPr id="10" name="Εικόνα 9">
            <a:extLst>
              <a:ext uri="{FF2B5EF4-FFF2-40B4-BE49-F238E27FC236}">
                <a16:creationId xmlns:a16="http://schemas.microsoft.com/office/drawing/2014/main" xmlns="" id="{40CA1292-15D7-4CFA-9486-28450AFF1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31" y="2659240"/>
            <a:ext cx="1897148" cy="2304000"/>
          </a:xfrm>
          <a:prstGeom prst="rect">
            <a:avLst/>
          </a:prstGeom>
          <a:noFill/>
        </p:spPr>
      </p:pic>
      <p:pic>
        <p:nvPicPr>
          <p:cNvPr id="12" name="Εικόνα 11">
            <a:hlinkClick r:id="rId4"/>
            <a:extLst>
              <a:ext uri="{FF2B5EF4-FFF2-40B4-BE49-F238E27FC236}">
                <a16:creationId xmlns:a16="http://schemas.microsoft.com/office/drawing/2014/main" xmlns="" id="{79FCCAAB-9E25-4CB3-9D03-02594B410AD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479" y="446332"/>
            <a:ext cx="2072640" cy="1713230"/>
          </a:xfrm>
          <a:prstGeom prst="rect">
            <a:avLst/>
          </a:prstGeom>
          <a:noFill/>
        </p:spPr>
      </p:pic>
      <p:pic>
        <p:nvPicPr>
          <p:cNvPr id="2" name="Picture 1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296" y="2169564"/>
            <a:ext cx="1903830" cy="244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/>
          <a:srcRect l="44425" t="25282" r="17472" b="16479"/>
          <a:stretch/>
        </p:blipFill>
        <p:spPr bwMode="auto">
          <a:xfrm>
            <a:off x="4485931" y="275665"/>
            <a:ext cx="1825395" cy="223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9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254085" y="215688"/>
            <a:ext cx="40845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Offline communication strategy </a:t>
            </a:r>
            <a:endParaRPr sz="24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171740" y="1229382"/>
            <a:ext cx="4400260" cy="3698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600" dirty="0"/>
              <a:t>Events provide the opportunity to show the </a:t>
            </a:r>
            <a:r>
              <a:rPr lang="en-US" sz="1600" dirty="0">
                <a:solidFill>
                  <a:srgbClr val="FF0016"/>
                </a:solidFill>
              </a:rPr>
              <a:t>real impact </a:t>
            </a:r>
            <a:r>
              <a:rPr lang="en-US" sz="1600" dirty="0"/>
              <a:t>of the programmes on the lives of the beneficiaries, while it gives the attendees </a:t>
            </a:r>
            <a:r>
              <a:rPr lang="en-US" sz="1600" dirty="0">
                <a:solidFill>
                  <a:srgbClr val="FF0016"/>
                </a:solidFill>
              </a:rPr>
              <a:t>real</a:t>
            </a:r>
            <a:r>
              <a:rPr lang="en-US" sz="1600" dirty="0"/>
              <a:t>, hands-on time with the programmes.  </a:t>
            </a:r>
          </a:p>
          <a:p>
            <a:r>
              <a:rPr lang="en-US" sz="1600" dirty="0"/>
              <a:t>To facilitate a well-established relationship with </a:t>
            </a:r>
            <a:r>
              <a:rPr lang="en-US" sz="1600" dirty="0">
                <a:solidFill>
                  <a:srgbClr val="20D17F"/>
                </a:solidFill>
              </a:rPr>
              <a:t>the media </a:t>
            </a:r>
            <a:r>
              <a:rPr lang="en-US" sz="1600" dirty="0"/>
              <a:t>and journalists covering respective topics, media packages of promotional material will be created. </a:t>
            </a:r>
            <a:endParaRPr lang="el-GR" sz="1600" dirty="0"/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xmlns="" id="{D326557E-049B-4F17-B2C1-51F46E64B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284" y="0"/>
            <a:ext cx="343971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 txBox="1">
            <a:spLocks noGrp="1"/>
          </p:cNvSpPr>
          <p:nvPr>
            <p:ph type="title" idx="4294967295"/>
          </p:nvPr>
        </p:nvSpPr>
        <p:spPr>
          <a:xfrm>
            <a:off x="311700" y="709050"/>
            <a:ext cx="3890100" cy="372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000" dirty="0">
                <a:solidFill>
                  <a:srgbClr val="FF0016"/>
                </a:solidFill>
              </a:rPr>
              <a:t>In any case</a:t>
            </a:r>
            <a:r>
              <a:rPr lang="en-US" sz="1600" dirty="0"/>
              <a:t>, while organising events that require physical presence </a:t>
            </a:r>
            <a:r>
              <a:rPr lang="en-US" sz="2000" dirty="0"/>
              <a:t>we should also take into consideration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7030A0"/>
                </a:solidFill>
              </a:rPr>
              <a:t>online communication actions</a:t>
            </a:r>
            <a:r>
              <a:rPr lang="en-US" sz="1600" dirty="0">
                <a:solidFill>
                  <a:srgbClr val="7030A0"/>
                </a:solidFill>
              </a:rPr>
              <a:t>.</a:t>
            </a:r>
            <a:r>
              <a:rPr lang="en-US" sz="1600" dirty="0"/>
              <a:t> </a:t>
            </a:r>
            <a:endParaRPr sz="1600" dirty="0"/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xmlns="" id="{2D019351-7FD9-4D0E-853D-2B03A3ACF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0"/>
            <a:ext cx="4114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265500" y="1062150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Evaluation </a:t>
            </a:r>
            <a:endParaRPr sz="3200" dirty="0"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2000" dirty="0"/>
              <a:t>“You can’t manage what you can’t measure.” </a:t>
            </a:r>
            <a:endParaRPr sz="2000" dirty="0"/>
          </a:p>
        </p:txBody>
      </p:sp>
      <p:sp>
        <p:nvSpPr>
          <p:cNvPr id="138" name="Google Shape;138;p30"/>
          <p:cNvSpPr txBox="1">
            <a:spLocks noGrp="1"/>
          </p:cNvSpPr>
          <p:nvPr>
            <p:ph type="body" idx="2"/>
          </p:nvPr>
        </p:nvSpPr>
        <p:spPr>
          <a:xfrm>
            <a:off x="4939500" y="1400612"/>
            <a:ext cx="3837000" cy="29543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buNone/>
            </a:pPr>
            <a:r>
              <a:rPr lang="en-US" sz="1600" dirty="0"/>
              <a:t>We’ve compiled tables applying output, outcome and impact indicators for </a:t>
            </a:r>
            <a:r>
              <a:rPr lang="en-US" sz="1600" dirty="0" smtClean="0">
                <a:solidFill>
                  <a:srgbClr val="FF0016"/>
                </a:solidFill>
              </a:rPr>
              <a:t>each </a:t>
            </a:r>
            <a:r>
              <a:rPr lang="en-US" sz="1600" dirty="0" smtClean="0"/>
              <a:t>of </a:t>
            </a:r>
            <a:r>
              <a:rPr lang="en-US" sz="1600" dirty="0"/>
              <a:t>the media channels and activities:</a:t>
            </a:r>
            <a:endParaRPr sz="1600" dirty="0"/>
          </a:p>
          <a:p>
            <a:pPr marL="457200" lvl="0" indent="-342900" algn="l" rtl="0">
              <a:buSzPts val="1800"/>
              <a:buChar char="●"/>
            </a:pPr>
            <a:r>
              <a:rPr lang="en-US" sz="1600" dirty="0"/>
              <a:t>website</a:t>
            </a:r>
            <a:endParaRPr sz="1600" dirty="0"/>
          </a:p>
          <a:p>
            <a:pPr marL="457200" lvl="0" indent="-342900" algn="l" rtl="0">
              <a:buSzPts val="1800"/>
              <a:buChar char="●"/>
            </a:pPr>
            <a:r>
              <a:rPr lang="en-US" sz="1600" dirty="0"/>
              <a:t>social media platforms | campaigns</a:t>
            </a:r>
            <a:endParaRPr sz="1600" dirty="0"/>
          </a:p>
          <a:p>
            <a:pPr marL="457200" lvl="0" indent="-342900" algn="l" rtl="0">
              <a:buSzPts val="1800"/>
              <a:buChar char="●"/>
            </a:pPr>
            <a:r>
              <a:rPr lang="en-US" sz="1600" dirty="0"/>
              <a:t>webinars</a:t>
            </a:r>
          </a:p>
          <a:p>
            <a:pPr marL="457200" lvl="0" indent="-342900" algn="l" rtl="0">
              <a:buSzPts val="1800"/>
              <a:buChar char="●"/>
            </a:pPr>
            <a:r>
              <a:rPr lang="en-US" sz="1600" dirty="0"/>
              <a:t>e-mail campaigns</a:t>
            </a:r>
          </a:p>
          <a:p>
            <a:pPr marL="457200" lvl="0" indent="-342900" algn="l" rtl="0">
              <a:buSzPts val="1800"/>
              <a:buChar char="●"/>
            </a:pPr>
            <a:r>
              <a:rPr lang="en-US" sz="1600" dirty="0"/>
              <a:t>major events, conferences, print media, etc. </a:t>
            </a:r>
          </a:p>
          <a:p>
            <a:pPr marL="457200" lvl="0" indent="-342900" algn="l" rtl="0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7100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>
            <a:extLst>
              <a:ext uri="{FF2B5EF4-FFF2-40B4-BE49-F238E27FC236}">
                <a16:creationId xmlns:a16="http://schemas.microsoft.com/office/drawing/2014/main" xmlns="" id="{393F5DC8-2439-4E3C-892F-1CFEAD97F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175" y="250177"/>
            <a:ext cx="4203721" cy="5143500"/>
          </a:xfrm>
          <a:prstGeom prst="rect">
            <a:avLst/>
          </a:prstGeom>
        </p:spPr>
      </p:pic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254085" y="218140"/>
            <a:ext cx="3076944" cy="12094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3200" dirty="0"/>
              <a:t>The budget: rebalanced</a:t>
            </a:r>
            <a:endParaRPr sz="32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328750" y="1621268"/>
            <a:ext cx="2908972" cy="3006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n-US" sz="1600" dirty="0">
                <a:sym typeface="Wingdings 2" panose="05020102010507070707" pitchFamily="18" charset="2"/>
              </a:rPr>
              <a:t></a:t>
            </a:r>
            <a:r>
              <a:rPr lang="en-US" sz="1600" dirty="0"/>
              <a:t>It is of high importance to bear in mind that in order to deal with emergent situations the NFP will determine when to </a:t>
            </a:r>
            <a:r>
              <a:rPr lang="en-US" sz="2400" dirty="0">
                <a:solidFill>
                  <a:srgbClr val="FF0016"/>
                </a:solidFill>
              </a:rPr>
              <a:t>switch</a:t>
            </a:r>
            <a:r>
              <a:rPr lang="en-US" sz="1600" dirty="0">
                <a:solidFill>
                  <a:srgbClr val="FF0016"/>
                </a:solidFill>
              </a:rPr>
              <a:t> </a:t>
            </a:r>
            <a:r>
              <a:rPr lang="en-US" sz="1600" dirty="0"/>
              <a:t>between the online and the offline communication tools to achieve the desired communication results. </a:t>
            </a:r>
            <a:endParaRPr lang="el-GR" sz="1600" dirty="0"/>
          </a:p>
        </p:txBody>
      </p:sp>
      <p:sp>
        <p:nvSpPr>
          <p:cNvPr id="5" name="Οβάλ 4">
            <a:extLst>
              <a:ext uri="{FF2B5EF4-FFF2-40B4-BE49-F238E27FC236}">
                <a16:creationId xmlns:a16="http://schemas.microsoft.com/office/drawing/2014/main" xmlns="" id="{F2BC2A31-A0B8-4D82-853C-6C2074416BF9}"/>
              </a:ext>
            </a:extLst>
          </p:cNvPr>
          <p:cNvSpPr/>
          <p:nvPr/>
        </p:nvSpPr>
        <p:spPr>
          <a:xfrm>
            <a:off x="4495175" y="4518056"/>
            <a:ext cx="1149845" cy="321324"/>
          </a:xfrm>
          <a:prstGeom prst="ellipse">
            <a:avLst/>
          </a:prstGeom>
          <a:noFill/>
          <a:ln>
            <a:solidFill>
              <a:srgbClr val="FF0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Οβάλ 3">
            <a:extLst>
              <a:ext uri="{FF2B5EF4-FFF2-40B4-BE49-F238E27FC236}">
                <a16:creationId xmlns:a16="http://schemas.microsoft.com/office/drawing/2014/main" xmlns="" id="{DBAC0339-3CB3-46FD-8CC9-E7DB113ED377}"/>
              </a:ext>
            </a:extLst>
          </p:cNvPr>
          <p:cNvSpPr/>
          <p:nvPr/>
        </p:nvSpPr>
        <p:spPr>
          <a:xfrm>
            <a:off x="6764694" y="2500604"/>
            <a:ext cx="867747" cy="321323"/>
          </a:xfrm>
          <a:prstGeom prst="ellipse">
            <a:avLst/>
          </a:prstGeom>
          <a:noFill/>
          <a:ln>
            <a:solidFill>
              <a:srgbClr val="FF0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βάλ 5">
            <a:extLst>
              <a:ext uri="{FF2B5EF4-FFF2-40B4-BE49-F238E27FC236}">
                <a16:creationId xmlns:a16="http://schemas.microsoft.com/office/drawing/2014/main" xmlns="" id="{B25689E4-3E00-437D-AE59-E331B72EA7CC}"/>
              </a:ext>
            </a:extLst>
          </p:cNvPr>
          <p:cNvSpPr/>
          <p:nvPr/>
        </p:nvSpPr>
        <p:spPr>
          <a:xfrm>
            <a:off x="6780219" y="4170784"/>
            <a:ext cx="867747" cy="321323"/>
          </a:xfrm>
          <a:prstGeom prst="ellipse">
            <a:avLst/>
          </a:prstGeom>
          <a:noFill/>
          <a:ln>
            <a:solidFill>
              <a:srgbClr val="FF0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30459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265500" y="1062150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Looking forward </a:t>
            </a:r>
            <a:endParaRPr sz="3200" dirty="0"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265500" y="2571750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solidFill>
                  <a:srgbClr val="FF0016"/>
                </a:solidFill>
              </a:rPr>
              <a:t>#</a:t>
            </a:r>
            <a:r>
              <a:rPr lang="en-US" dirty="0" err="1">
                <a:solidFill>
                  <a:srgbClr val="FF0016"/>
                </a:solidFill>
              </a:rPr>
              <a:t>hyperthinking</a:t>
            </a:r>
            <a:endParaRPr dirty="0">
              <a:solidFill>
                <a:srgbClr val="FF0016"/>
              </a:solidFill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body" idx="2"/>
          </p:nvPr>
        </p:nvSpPr>
        <p:spPr>
          <a:xfrm>
            <a:off x="4987712" y="1414740"/>
            <a:ext cx="3837000" cy="29543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buNone/>
            </a:pPr>
            <a:r>
              <a:rPr lang="en-US" dirty="0"/>
              <a:t>…in order to #</a:t>
            </a:r>
            <a:r>
              <a:rPr lang="en-US" dirty="0" err="1" smtClean="0"/>
              <a:t>hypershift</a:t>
            </a:r>
            <a:r>
              <a:rPr lang="en-US" dirty="0" smtClean="0"/>
              <a:t>, and </a:t>
            </a:r>
            <a:r>
              <a:rPr lang="en-US" dirty="0"/>
              <a:t>#hyperlink, we shall:</a:t>
            </a:r>
            <a:endParaRPr dirty="0"/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sz="1600" dirty="0"/>
              <a:t>make the new website the </a:t>
            </a:r>
            <a:r>
              <a:rPr lang="en-US" sz="1600" dirty="0">
                <a:solidFill>
                  <a:srgbClr val="20D17F"/>
                </a:solidFill>
              </a:rPr>
              <a:t>hub of all the info</a:t>
            </a:r>
            <a:r>
              <a:rPr lang="en-US" sz="1600" dirty="0"/>
              <a:t> relative to the EEA Grants programmes/initiatives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activate social media </a:t>
            </a:r>
            <a:r>
              <a:rPr lang="en-US" sz="1600" dirty="0">
                <a:solidFill>
                  <a:srgbClr val="20D17F"/>
                </a:solidFill>
              </a:rPr>
              <a:t>campaigns</a:t>
            </a:r>
            <a:r>
              <a:rPr lang="en-US" sz="1600" dirty="0"/>
              <a:t>, and e-mail campaigns</a:t>
            </a:r>
            <a:endParaRPr sz="1600" dirty="0"/>
          </a:p>
          <a:p>
            <a:pPr marL="457200" lvl="0" indent="-342900" algn="l" rtl="0">
              <a:lnSpc>
                <a:spcPct val="100000"/>
              </a:lnSpc>
              <a:buSzPts val="1800"/>
              <a:buChar char="●"/>
            </a:pPr>
            <a:r>
              <a:rPr lang="en-US" sz="1600" dirty="0"/>
              <a:t>write a </a:t>
            </a:r>
            <a:r>
              <a:rPr lang="en-US" sz="1600" dirty="0">
                <a:solidFill>
                  <a:schemeClr val="accent5"/>
                </a:solidFill>
              </a:rPr>
              <a:t>Content Marketing </a:t>
            </a:r>
            <a:r>
              <a:rPr lang="en-US" sz="1600" dirty="0" smtClean="0">
                <a:solidFill>
                  <a:schemeClr val="accent5"/>
                </a:solidFill>
              </a:rPr>
              <a:t>guidebook</a:t>
            </a:r>
            <a:r>
              <a:rPr lang="en-US" sz="1600" dirty="0" smtClean="0"/>
              <a:t> </a:t>
            </a:r>
            <a:r>
              <a:rPr lang="en-US" sz="1600" dirty="0"/>
              <a:t>tailor-made, mainly, to the needs of the POs and using the FOs as best practices </a:t>
            </a:r>
          </a:p>
          <a:p>
            <a:pPr marL="457200" lvl="0" indent="-342900" algn="l" rtl="0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6089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311700" y="363812"/>
            <a:ext cx="40845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we have done since April 2020</a:t>
            </a:r>
            <a:endParaRPr sz="24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311700" y="1504542"/>
            <a:ext cx="4084500" cy="34336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/>
            <a:r>
              <a:rPr lang="en-US" sz="1600" dirty="0"/>
              <a:t>livened up the social media accounts</a:t>
            </a:r>
          </a:p>
          <a:p>
            <a:pPr marL="285750" indent="-285750"/>
            <a:r>
              <a:rPr lang="en-US" sz="1600" dirty="0"/>
              <a:t>revised the Communication Strategy (approved) </a:t>
            </a:r>
          </a:p>
          <a:p>
            <a:pPr marL="285750" indent="-285750"/>
            <a:r>
              <a:rPr lang="en-US" sz="1600" dirty="0"/>
              <a:t>1 comms seminar with the POs and the FOs (July)</a:t>
            </a:r>
          </a:p>
          <a:p>
            <a:pPr marL="285750" indent="-285750"/>
            <a:r>
              <a:rPr lang="en-US" sz="1600" dirty="0"/>
              <a:t>1 </a:t>
            </a:r>
            <a:r>
              <a:rPr lang="en-US" sz="1600" dirty="0" smtClean="0"/>
              <a:t>joint FMO‒NFP‒Embassy </a:t>
            </a:r>
            <a:r>
              <a:rPr lang="en-US" sz="1600" dirty="0"/>
              <a:t>Communication workshop for Greece and Cyprus </a:t>
            </a:r>
            <a:r>
              <a:rPr lang="en-US" sz="1600" dirty="0" smtClean="0"/>
              <a:t>(October)</a:t>
            </a:r>
            <a:endParaRPr lang="en-US" sz="1600" dirty="0"/>
          </a:p>
          <a:p>
            <a:pPr marL="285750" indent="-285750"/>
            <a:r>
              <a:rPr lang="en-US" sz="1600" dirty="0"/>
              <a:t>launched a new website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5" t="8628" b="5607"/>
          <a:stretch/>
        </p:blipFill>
        <p:spPr>
          <a:xfrm>
            <a:off x="4421393" y="1032734"/>
            <a:ext cx="422893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21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265500" y="1062150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Looking forward </a:t>
            </a:r>
            <a:endParaRPr sz="3200" dirty="0"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265500" y="2571750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solidFill>
                  <a:srgbClr val="FF0016"/>
                </a:solidFill>
              </a:rPr>
              <a:t>#</a:t>
            </a:r>
            <a:r>
              <a:rPr lang="en-US" dirty="0" err="1" smtClean="0">
                <a:solidFill>
                  <a:srgbClr val="FF0016"/>
                </a:solidFill>
              </a:rPr>
              <a:t>hyperacting</a:t>
            </a:r>
            <a:endParaRPr dirty="0">
              <a:solidFill>
                <a:srgbClr val="FF0016"/>
              </a:solidFill>
            </a:endParaRPr>
          </a:p>
        </p:txBody>
      </p:sp>
      <p:sp>
        <p:nvSpPr>
          <p:cNvPr id="138" name="Google Shape;138;p30"/>
          <p:cNvSpPr txBox="1">
            <a:spLocks noGrp="1"/>
          </p:cNvSpPr>
          <p:nvPr>
            <p:ph type="body" idx="2"/>
          </p:nvPr>
        </p:nvSpPr>
        <p:spPr>
          <a:xfrm>
            <a:off x="4987712" y="1113525"/>
            <a:ext cx="3837000" cy="29543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sz="1600" dirty="0"/>
              <a:t>c</a:t>
            </a:r>
            <a:r>
              <a:rPr lang="en-US" sz="1600" dirty="0" smtClean="0"/>
              <a:t>reate a </a:t>
            </a:r>
            <a:r>
              <a:rPr lang="en-US" sz="1600" dirty="0" smtClean="0">
                <a:solidFill>
                  <a:srgbClr val="20D17F"/>
                </a:solidFill>
              </a:rPr>
              <a:t>LinkedIn account </a:t>
            </a:r>
            <a:r>
              <a:rPr lang="en-US" sz="1600" dirty="0" smtClean="0">
                <a:solidFill>
                  <a:schemeClr val="bg1"/>
                </a:solidFill>
              </a:rPr>
              <a:t>(as this medium is built on mutual connections</a:t>
            </a:r>
            <a:r>
              <a:rPr lang="en-US" sz="1600" dirty="0">
                <a:solidFill>
                  <a:schemeClr val="bg1"/>
                </a:solidFill>
              </a:rPr>
              <a:t>; psychologically more </a:t>
            </a:r>
            <a:r>
              <a:rPr lang="en-US" sz="1600" dirty="0" smtClean="0">
                <a:solidFill>
                  <a:schemeClr val="bg1"/>
                </a:solidFill>
              </a:rPr>
              <a:t>meaningful)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1"/>
                </a:solidFill>
              </a:rPr>
              <a:t>h</a:t>
            </a:r>
            <a:r>
              <a:rPr lang="en-US" sz="1600" dirty="0" smtClean="0">
                <a:solidFill>
                  <a:schemeClr val="bg1"/>
                </a:solidFill>
              </a:rPr>
              <a:t>old frequent </a:t>
            </a:r>
            <a:r>
              <a:rPr lang="en-US" sz="1600" dirty="0" smtClean="0">
                <a:solidFill>
                  <a:srgbClr val="20D17F"/>
                </a:solidFill>
              </a:rPr>
              <a:t>online meetings </a:t>
            </a:r>
            <a:r>
              <a:rPr lang="en-US" sz="1600" dirty="0" smtClean="0"/>
              <a:t>| seminars to: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en-US" sz="1600" dirty="0" smtClean="0"/>
              <a:t>(a) tackle emergent issues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en-US" sz="1600" dirty="0" smtClean="0"/>
              <a:t>(b) disseminate the info and knowledge from the </a:t>
            </a:r>
            <a:r>
              <a:rPr lang="en-US" sz="1600" dirty="0" smtClean="0">
                <a:solidFill>
                  <a:srgbClr val="20D17F"/>
                </a:solidFill>
              </a:rPr>
              <a:t>bi-monthly meetings </a:t>
            </a:r>
            <a:r>
              <a:rPr lang="en-US" sz="1600" dirty="0" smtClean="0"/>
              <a:t>with the </a:t>
            </a:r>
            <a:r>
              <a:rPr lang="en-US" sz="1600" dirty="0" err="1" smtClean="0"/>
              <a:t>Comms</a:t>
            </a:r>
            <a:r>
              <a:rPr lang="en-US" sz="1600" dirty="0" smtClean="0"/>
              <a:t> Network </a:t>
            </a:r>
          </a:p>
          <a:p>
            <a:pPr>
              <a:lnSpc>
                <a:spcPct val="100000"/>
              </a:lnSpc>
            </a:pPr>
            <a:r>
              <a:rPr lang="en-US" sz="1600" dirty="0" smtClean="0"/>
              <a:t>achieve highest </a:t>
            </a:r>
            <a:r>
              <a:rPr lang="en-US" sz="1600" dirty="0" smtClean="0">
                <a:solidFill>
                  <a:srgbClr val="20D17F"/>
                </a:solidFill>
              </a:rPr>
              <a:t>content integration</a:t>
            </a:r>
            <a:endParaRPr lang="en-US" sz="1600" dirty="0">
              <a:solidFill>
                <a:srgbClr val="20D17F"/>
              </a:solidFill>
            </a:endParaRPr>
          </a:p>
          <a:p>
            <a:pPr marL="114300" lvl="0" indent="0" algn="l" rtl="0"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0002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 rot="21192880">
            <a:off x="224719" y="492947"/>
            <a:ext cx="40845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#</a:t>
            </a:r>
            <a:r>
              <a:rPr lang="en-US" sz="3600" dirty="0" err="1"/>
              <a:t>thank_you_all</a:t>
            </a:r>
            <a:endParaRPr sz="36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106426" y="1582658"/>
            <a:ext cx="4084500" cy="31293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  <a:buNone/>
            </a:pPr>
            <a:r>
              <a:rPr lang="en-US" sz="1600" dirty="0">
                <a:solidFill>
                  <a:srgbClr val="FF0000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#</a:t>
            </a:r>
            <a:r>
              <a:rPr lang="en-US" sz="1600" dirty="0" err="1">
                <a:solidFill>
                  <a:srgbClr val="FF0000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eeaGrantsGR</a:t>
            </a:r>
            <a:endParaRPr lang="en-US" sz="1600" dirty="0">
              <a:solidFill>
                <a:srgbClr val="FF0000"/>
              </a:solidFill>
              <a:latin typeface="Proxima Nova" panose="020B0604020202020204" charset="0"/>
              <a:ea typeface="Raleway"/>
              <a:cs typeface="Segoe UI" panose="020B0502040204020203" pitchFamily="34" charset="0"/>
              <a:sym typeface="Raleway"/>
            </a:endParaRPr>
          </a:p>
          <a:p>
            <a:pPr marL="0" lvl="0" indent="0">
              <a:buSzPts val="1100"/>
              <a:buNone/>
            </a:pPr>
            <a:r>
              <a:rPr lang="en-US" sz="1600" dirty="0">
                <a:solidFill>
                  <a:srgbClr val="003096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#</a:t>
            </a:r>
            <a:r>
              <a:rPr lang="en-US" sz="1600" dirty="0" err="1">
                <a:solidFill>
                  <a:srgbClr val="003096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eeaGrantsCommunity</a:t>
            </a:r>
            <a:r>
              <a:rPr lang="en-US" sz="1600" u="sng" dirty="0">
                <a:solidFill>
                  <a:srgbClr val="003096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 </a:t>
            </a:r>
          </a:p>
          <a:p>
            <a:pPr marL="0" lvl="0" indent="0">
              <a:buClr>
                <a:schemeClr val="dk2"/>
              </a:buClr>
              <a:buSzPts val="1100"/>
              <a:buNone/>
            </a:pPr>
            <a:r>
              <a:rPr lang="en-US" sz="1600" dirty="0">
                <a:solidFill>
                  <a:srgbClr val="20D17F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#</a:t>
            </a:r>
            <a:r>
              <a:rPr lang="en-US" sz="1600" dirty="0" err="1" smtClean="0">
                <a:solidFill>
                  <a:srgbClr val="20D17F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</a:rPr>
              <a:t>WorkingTogether</a:t>
            </a:r>
            <a:endParaRPr lang="en-US" sz="1600" dirty="0" smtClean="0">
              <a:solidFill>
                <a:srgbClr val="20D17F"/>
              </a:solidFill>
              <a:latin typeface="Proxima Nova" panose="020B0604020202020204" charset="0"/>
              <a:ea typeface="Raleway"/>
              <a:cs typeface="Segoe UI" panose="020B0502040204020203" pitchFamily="34" charset="0"/>
              <a:sym typeface="Raleway"/>
            </a:endParaRPr>
          </a:p>
          <a:p>
            <a:pPr marL="0" lvl="0" indent="0">
              <a:buClr>
                <a:schemeClr val="dk2"/>
              </a:buClr>
              <a:buSzPts val="1100"/>
              <a:buNone/>
            </a:pPr>
            <a:endParaRPr lang="en-US" sz="1600" dirty="0">
              <a:solidFill>
                <a:srgbClr val="20D17F"/>
              </a:solidFill>
              <a:latin typeface="Proxima Nova" panose="020B0604020202020204" charset="0"/>
              <a:ea typeface="Raleway"/>
              <a:cs typeface="Segoe UI" panose="020B0502040204020203" pitchFamily="34" charset="0"/>
              <a:sym typeface="Raleway"/>
            </a:endParaRPr>
          </a:p>
          <a:p>
            <a:pPr marL="0" lvl="0" indent="0">
              <a:buClr>
                <a:schemeClr val="dk2"/>
              </a:buClr>
              <a:buSzPts val="1100"/>
              <a:buNone/>
            </a:pPr>
            <a:r>
              <a:rPr lang="en-US" sz="1600" dirty="0" smtClean="0">
                <a:solidFill>
                  <a:srgbClr val="FF0016"/>
                </a:solidFill>
                <a:latin typeface="Proxima Nova" panose="020B0604020202020204" charset="0"/>
                <a:ea typeface="Raleway"/>
                <a:cs typeface="Segoe UI" panose="020B0502040204020203" pitchFamily="34" charset="0"/>
                <a:sym typeface="Raleway"/>
                <a:hlinkClick r:id="rId3"/>
              </a:rPr>
              <a:t>www.eeagrants.gr</a:t>
            </a:r>
            <a:endParaRPr lang="en-US" sz="1600" dirty="0">
              <a:solidFill>
                <a:srgbClr val="FF0016"/>
              </a:solidFill>
              <a:latin typeface="Proxima Nova" panose="020B0604020202020204" charset="0"/>
              <a:ea typeface="Raleway"/>
              <a:cs typeface="Segoe UI" panose="020B0502040204020203" pitchFamily="34" charset="0"/>
              <a:sym typeface="Raleway"/>
            </a:endParaRPr>
          </a:p>
          <a:p>
            <a:pPr marL="114300" lvl="0" indent="0">
              <a:spcAft>
                <a:spcPts val="600"/>
              </a:spcAft>
              <a:buNone/>
            </a:pPr>
            <a:endParaRPr dirty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xmlns="" id="{E69044BA-DF81-41CF-8021-7DF27F5D1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0152" y="403638"/>
            <a:ext cx="1872000" cy="1872000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xmlns="" id="{16CCED25-41CA-4113-99C7-5B60DF9F20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124" y="403638"/>
            <a:ext cx="1908000" cy="1908000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xmlns="" id="{D3A9FEC4-5E86-42C9-B0B8-ECDD9CCC00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0152" y="2571750"/>
            <a:ext cx="1944000" cy="1944000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xmlns="" id="{1F2D341A-6A6C-42D9-85AC-F0975FE64F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4124" y="2634420"/>
            <a:ext cx="1908000" cy="1908000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xmlns="" id="{99A042DE-BDEF-4549-91EE-AE6155CF34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648" y="1107506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1" b="5697"/>
          <a:stretch/>
        </p:blipFill>
        <p:spPr bwMode="auto">
          <a:xfrm>
            <a:off x="1086522" y="290456"/>
            <a:ext cx="6930000" cy="46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3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 txBox="1">
            <a:spLocks noGrp="1"/>
          </p:cNvSpPr>
          <p:nvPr>
            <p:ph type="title"/>
          </p:nvPr>
        </p:nvSpPr>
        <p:spPr>
          <a:xfrm>
            <a:off x="340804" y="1695250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3200" dirty="0"/>
              <a:t>For example, we have increased </a:t>
            </a:r>
            <a:r>
              <a:rPr lang="en-US" sz="3200" dirty="0" smtClean="0"/>
              <a:t>our FB </a:t>
            </a:r>
            <a:r>
              <a:rPr lang="en-US" sz="3200" dirty="0"/>
              <a:t>followers </a:t>
            </a:r>
            <a:r>
              <a:rPr lang="en-US" sz="3200" dirty="0" smtClean="0"/>
              <a:t>by 26</a:t>
            </a:r>
            <a:r>
              <a:rPr lang="en-US" sz="3200" dirty="0"/>
              <a:t>%</a:t>
            </a:r>
            <a:endParaRPr sz="3200" dirty="0"/>
          </a:p>
        </p:txBody>
      </p:sp>
      <p:sp>
        <p:nvSpPr>
          <p:cNvPr id="146" name="Google Shape;146;p31"/>
          <p:cNvSpPr txBox="1">
            <a:spLocks noGrp="1"/>
          </p:cNvSpPr>
          <p:nvPr>
            <p:ph type="body" idx="2"/>
          </p:nvPr>
        </p:nvSpPr>
        <p:spPr>
          <a:xfrm>
            <a:off x="5088367" y="4023450"/>
            <a:ext cx="1039583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 dirty="0" smtClean="0"/>
              <a:t>April 2020</a:t>
            </a:r>
            <a:endParaRPr sz="1300" dirty="0"/>
          </a:p>
        </p:txBody>
      </p:sp>
      <p:sp>
        <p:nvSpPr>
          <p:cNvPr id="150" name="Google Shape;150;p31"/>
          <p:cNvSpPr/>
          <p:nvPr/>
        </p:nvSpPr>
        <p:spPr>
          <a:xfrm>
            <a:off x="5281850" y="2910750"/>
            <a:ext cx="689700" cy="1112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body" idx="2"/>
          </p:nvPr>
        </p:nvSpPr>
        <p:spPr>
          <a:xfrm>
            <a:off x="5282125" y="3292788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</a:rPr>
              <a:t>1593</a:t>
            </a:r>
            <a:endParaRPr sz="1400" dirty="0">
              <a:solidFill>
                <a:schemeClr val="dk1"/>
              </a:solidFill>
            </a:endParaRPr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2"/>
          </p:nvPr>
        </p:nvSpPr>
        <p:spPr>
          <a:xfrm>
            <a:off x="6124496" y="4045755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 dirty="0" smtClean="0"/>
              <a:t>July 2020</a:t>
            </a:r>
            <a:endParaRPr sz="1300" dirty="0"/>
          </a:p>
        </p:txBody>
      </p:sp>
      <p:sp>
        <p:nvSpPr>
          <p:cNvPr id="155" name="Google Shape;155;p31"/>
          <p:cNvSpPr txBox="1">
            <a:spLocks noGrp="1"/>
          </p:cNvSpPr>
          <p:nvPr>
            <p:ph type="body" idx="2"/>
          </p:nvPr>
        </p:nvSpPr>
        <p:spPr>
          <a:xfrm>
            <a:off x="6127950" y="1859263"/>
            <a:ext cx="689400" cy="31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solidFill>
                  <a:schemeClr val="dk1"/>
                </a:solidFill>
              </a:rPr>
              <a:t>4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56" name="Google Shape;156;p31"/>
          <p:cNvSpPr/>
          <p:nvPr/>
        </p:nvSpPr>
        <p:spPr>
          <a:xfrm>
            <a:off x="6124496" y="2538804"/>
            <a:ext cx="689400" cy="148464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1"/>
          <p:cNvSpPr txBox="1">
            <a:spLocks noGrp="1"/>
          </p:cNvSpPr>
          <p:nvPr>
            <p:ph type="body" idx="2"/>
          </p:nvPr>
        </p:nvSpPr>
        <p:spPr>
          <a:xfrm>
            <a:off x="6127925" y="2862100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</a:rPr>
              <a:t>1797</a:t>
            </a:r>
            <a:endParaRPr sz="1400" dirty="0">
              <a:solidFill>
                <a:schemeClr val="dk1"/>
              </a:solidFill>
            </a:endParaRPr>
          </a:p>
        </p:txBody>
      </p:sp>
      <p:sp>
        <p:nvSpPr>
          <p:cNvPr id="158" name="Google Shape;158;p31"/>
          <p:cNvSpPr txBox="1">
            <a:spLocks noGrp="1"/>
          </p:cNvSpPr>
          <p:nvPr>
            <p:ph type="body" idx="2"/>
          </p:nvPr>
        </p:nvSpPr>
        <p:spPr>
          <a:xfrm>
            <a:off x="6973775" y="4045755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 dirty="0" smtClean="0"/>
              <a:t>Sep 2020</a:t>
            </a:r>
            <a:endParaRPr sz="1300" dirty="0"/>
          </a:p>
        </p:txBody>
      </p:sp>
      <p:sp>
        <p:nvSpPr>
          <p:cNvPr id="162" name="Google Shape;162;p31"/>
          <p:cNvSpPr/>
          <p:nvPr/>
        </p:nvSpPr>
        <p:spPr>
          <a:xfrm>
            <a:off x="6973775" y="2269864"/>
            <a:ext cx="689400" cy="17541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1"/>
          <p:cNvSpPr txBox="1">
            <a:spLocks noGrp="1"/>
          </p:cNvSpPr>
          <p:nvPr>
            <p:ph type="body" idx="2"/>
          </p:nvPr>
        </p:nvSpPr>
        <p:spPr>
          <a:xfrm>
            <a:off x="6967988" y="2414550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</a:rPr>
              <a:t>1831</a:t>
            </a:r>
            <a:endParaRPr sz="1400" dirty="0">
              <a:solidFill>
                <a:schemeClr val="dk1"/>
              </a:solidFill>
            </a:endParaRPr>
          </a:p>
        </p:txBody>
      </p:sp>
      <p:sp>
        <p:nvSpPr>
          <p:cNvPr id="164" name="Google Shape;164;p31"/>
          <p:cNvSpPr txBox="1">
            <a:spLocks noGrp="1"/>
          </p:cNvSpPr>
          <p:nvPr>
            <p:ph type="body" idx="2"/>
          </p:nvPr>
        </p:nvSpPr>
        <p:spPr>
          <a:xfrm>
            <a:off x="7663175" y="4023450"/>
            <a:ext cx="1023778" cy="37543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 dirty="0" smtClean="0"/>
              <a:t>November 2020</a:t>
            </a:r>
            <a:endParaRPr sz="1300" dirty="0"/>
          </a:p>
        </p:txBody>
      </p:sp>
      <p:sp>
        <p:nvSpPr>
          <p:cNvPr id="167" name="Google Shape;167;p31"/>
          <p:cNvSpPr txBox="1">
            <a:spLocks noGrp="1"/>
          </p:cNvSpPr>
          <p:nvPr>
            <p:ph type="body" idx="2"/>
          </p:nvPr>
        </p:nvSpPr>
        <p:spPr>
          <a:xfrm>
            <a:off x="7819600" y="2042788"/>
            <a:ext cx="689400" cy="31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solidFill>
                  <a:schemeClr val="dk1"/>
                </a:solidFill>
              </a:rPr>
              <a:t>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68" name="Google Shape;168;p31"/>
          <p:cNvSpPr/>
          <p:nvPr/>
        </p:nvSpPr>
        <p:spPr>
          <a:xfrm>
            <a:off x="7808250" y="1904103"/>
            <a:ext cx="689400" cy="212004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31"/>
          <p:cNvSpPr txBox="1">
            <a:spLocks noGrp="1"/>
          </p:cNvSpPr>
          <p:nvPr>
            <p:ph type="body" idx="2"/>
          </p:nvPr>
        </p:nvSpPr>
        <p:spPr>
          <a:xfrm>
            <a:off x="7808250" y="1929784"/>
            <a:ext cx="689400" cy="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rgbClr val="FF0016"/>
                </a:solidFill>
              </a:rPr>
              <a:t>2007</a:t>
            </a:r>
            <a:endParaRPr sz="1400" dirty="0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13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40845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400" dirty="0"/>
              <a:t>at the core of all of our comms efforts…</a:t>
            </a:r>
            <a:endParaRPr sz="2400" dirty="0"/>
          </a:p>
        </p:txBody>
      </p:sp>
      <p:sp>
        <p:nvSpPr>
          <p:cNvPr id="179" name="Google Shape;179;p32"/>
          <p:cNvSpPr txBox="1">
            <a:spLocks noGrp="1"/>
          </p:cNvSpPr>
          <p:nvPr>
            <p:ph type="body" idx="4294967295"/>
          </p:nvPr>
        </p:nvSpPr>
        <p:spPr>
          <a:xfrm>
            <a:off x="311699" y="1321560"/>
            <a:ext cx="4084500" cy="36335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…</a:t>
            </a:r>
            <a:r>
              <a:rPr lang="en-US" sz="1600" dirty="0"/>
              <a:t>lies the creation of the </a:t>
            </a:r>
            <a:r>
              <a:rPr lang="en-US" dirty="0"/>
              <a:t>“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</a:rPr>
              <a:t>EEA Grants Comms Team</a:t>
            </a:r>
            <a:r>
              <a:rPr lang="en-US" sz="1600" dirty="0"/>
              <a:t>”, a community whose fundamental aim is the members’ shared commitment to </a:t>
            </a:r>
            <a:r>
              <a:rPr lang="en-US" sz="2800" dirty="0">
                <a:solidFill>
                  <a:srgbClr val="20D17F"/>
                </a:solidFill>
              </a:rPr>
              <a:t>raise awareness </a:t>
            </a:r>
            <a:r>
              <a:rPr lang="en-US" sz="1600" dirty="0"/>
              <a:t>in the most efficient way possible regarding the </a:t>
            </a:r>
            <a:r>
              <a:rPr lang="en-US" sz="1600" dirty="0">
                <a:solidFill>
                  <a:srgbClr val="003096"/>
                </a:solidFill>
              </a:rPr>
              <a:t>contribution</a:t>
            </a:r>
            <a:r>
              <a:rPr lang="en-US" sz="1600" dirty="0"/>
              <a:t> of the </a:t>
            </a:r>
            <a:r>
              <a:rPr lang="en-US" sz="1600" dirty="0">
                <a:solidFill>
                  <a:srgbClr val="003096"/>
                </a:solidFill>
              </a:rPr>
              <a:t>Donor</a:t>
            </a:r>
            <a:r>
              <a:rPr lang="en-US" sz="1600" dirty="0"/>
              <a:t> countries through the funding of the programmes. </a:t>
            </a:r>
          </a:p>
          <a:p>
            <a:pPr marL="0" lvl="0" indent="0" algn="l" rtl="0">
              <a:buNone/>
            </a:pPr>
            <a:endParaRPr lang="en-US" dirty="0"/>
          </a:p>
          <a:p>
            <a:pPr marL="0" lvl="0" indent="0" algn="l" rtl="0">
              <a:buNone/>
            </a:pPr>
            <a:r>
              <a:rPr lang="en-US" dirty="0"/>
              <a:t> </a:t>
            </a:r>
            <a:endParaRPr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xmlns="" id="{73CBF8CF-1C70-4600-B58A-29DB8D850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802" y="445025"/>
            <a:ext cx="3924000" cy="39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3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>
            <a:spLocks noGrp="1"/>
          </p:cNvSpPr>
          <p:nvPr>
            <p:ph type="title"/>
          </p:nvPr>
        </p:nvSpPr>
        <p:spPr>
          <a:xfrm>
            <a:off x="186866" y="1191070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to that end…</a:t>
            </a:r>
            <a:endParaRPr sz="3200" dirty="0"/>
          </a:p>
        </p:txBody>
      </p:sp>
      <p:sp>
        <p:nvSpPr>
          <p:cNvPr id="120" name="Google Shape;120;p27"/>
          <p:cNvSpPr txBox="1">
            <a:spLocks noGrp="1"/>
          </p:cNvSpPr>
          <p:nvPr>
            <p:ph type="body" idx="2"/>
          </p:nvPr>
        </p:nvSpPr>
        <p:spPr>
          <a:xfrm>
            <a:off x="5070128" y="1937804"/>
            <a:ext cx="3837000" cy="2450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buNone/>
            </a:pPr>
            <a:endParaRPr lang="en-US" sz="1600" dirty="0"/>
          </a:p>
          <a:p>
            <a:pPr marL="285750" indent="-285750"/>
            <a:r>
              <a:rPr lang="en-US" sz="1600" dirty="0"/>
              <a:t>we met with the Comms officers </a:t>
            </a:r>
            <a:r>
              <a:rPr lang="en-US" sz="1600" dirty="0">
                <a:solidFill>
                  <a:srgbClr val="20D17F"/>
                </a:solidFill>
              </a:rPr>
              <a:t>face-to-face</a:t>
            </a:r>
          </a:p>
          <a:p>
            <a:pPr marL="285750" indent="-285750"/>
            <a:r>
              <a:rPr lang="en-US" sz="1600" dirty="0"/>
              <a:t>and built-up a </a:t>
            </a:r>
            <a:r>
              <a:rPr lang="en-US" sz="1600" dirty="0">
                <a:solidFill>
                  <a:srgbClr val="20D17F"/>
                </a:solidFill>
              </a:rPr>
              <a:t>Comms network </a:t>
            </a:r>
            <a:r>
              <a:rPr lang="en-US" sz="1600" dirty="0">
                <a:solidFill>
                  <a:schemeClr val="bg1"/>
                </a:solidFill>
              </a:rPr>
              <a:t>on Messenger so as to communicate in real time</a:t>
            </a:r>
          </a:p>
          <a:p>
            <a:pPr marL="285750" indent="-285750"/>
            <a:r>
              <a:rPr lang="en-US" sz="1600" dirty="0">
                <a:solidFill>
                  <a:schemeClr val="bg1"/>
                </a:solidFill>
              </a:rPr>
              <a:t>and to enhance the sense of live, real </a:t>
            </a:r>
            <a:r>
              <a:rPr lang="en-US" sz="1600" dirty="0">
                <a:solidFill>
                  <a:srgbClr val="20D17F"/>
                </a:solidFill>
              </a:rPr>
              <a:t>team work</a:t>
            </a:r>
          </a:p>
          <a:p>
            <a:pPr marL="0" indent="0">
              <a:spcAft>
                <a:spcPts val="1600"/>
              </a:spcAft>
              <a:buNone/>
            </a:pPr>
            <a:endParaRPr lang="en-US" sz="2000" dirty="0"/>
          </a:p>
          <a:p>
            <a:pPr marL="342900">
              <a:spcAft>
                <a:spcPts val="1600"/>
              </a:spcAft>
            </a:pPr>
            <a:endParaRPr lang="en-US" sz="2400" dirty="0"/>
          </a:p>
          <a:p>
            <a:pPr marL="342900">
              <a:spcAft>
                <a:spcPts val="1600"/>
              </a:spcAft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23356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400" dirty="0"/>
              <a:t>the Communication Strategy…</a:t>
            </a:r>
            <a:endParaRPr sz="2400" dirty="0"/>
          </a:p>
        </p:txBody>
      </p:sp>
      <p:sp>
        <p:nvSpPr>
          <p:cNvPr id="114" name="Google Shape;114;p26"/>
          <p:cNvSpPr txBox="1">
            <a:spLocks noGrp="1"/>
          </p:cNvSpPr>
          <p:nvPr>
            <p:ph type="body" idx="1"/>
          </p:nvPr>
        </p:nvSpPr>
        <p:spPr>
          <a:xfrm>
            <a:off x="237055" y="1172440"/>
            <a:ext cx="7283418" cy="3399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" dirty="0"/>
              <a:t>…</a:t>
            </a:r>
            <a:r>
              <a:rPr lang="en-US" dirty="0"/>
              <a:t>has been revised taking into account:</a:t>
            </a:r>
          </a:p>
          <a:p>
            <a:pPr marL="342900">
              <a:spcAft>
                <a:spcPts val="1600"/>
              </a:spcAft>
              <a:buAutoNum type="alphaLcParenBoth"/>
            </a:pPr>
            <a:r>
              <a:rPr lang="en-US" sz="1600" dirty="0"/>
              <a:t>The changes at the </a:t>
            </a:r>
            <a:r>
              <a:rPr lang="en-US" sz="2400" dirty="0">
                <a:solidFill>
                  <a:srgbClr val="20D17F"/>
                </a:solidFill>
              </a:rPr>
              <a:t>digital/technological level </a:t>
            </a:r>
            <a:r>
              <a:rPr lang="en-US" sz="1600" dirty="0"/>
              <a:t>(e.g. social media platforms updates, various online communication tools, etc.),</a:t>
            </a:r>
          </a:p>
          <a:p>
            <a:pPr marL="342900">
              <a:spcAft>
                <a:spcPts val="1600"/>
              </a:spcAft>
              <a:buAutoNum type="alphaLcParenBoth"/>
            </a:pPr>
            <a:r>
              <a:rPr lang="en-US" sz="1600" dirty="0"/>
              <a:t>the</a:t>
            </a:r>
            <a:r>
              <a:rPr lang="en-US" dirty="0"/>
              <a:t> </a:t>
            </a:r>
            <a:r>
              <a:rPr lang="en-US" sz="2400" dirty="0">
                <a:solidFill>
                  <a:srgbClr val="FF0016"/>
                </a:solidFill>
              </a:rPr>
              <a:t>ever-changing</a:t>
            </a:r>
            <a:r>
              <a:rPr lang="en-US" dirty="0">
                <a:solidFill>
                  <a:srgbClr val="FF0016"/>
                </a:solidFill>
              </a:rPr>
              <a:t> </a:t>
            </a:r>
            <a:r>
              <a:rPr lang="en-US" sz="1600" dirty="0"/>
              <a:t>communication landscape, and </a:t>
            </a:r>
          </a:p>
          <a:p>
            <a:pPr marL="342900">
              <a:spcAft>
                <a:spcPts val="1600"/>
              </a:spcAft>
              <a:buAutoNum type="alphaLcParenBoth"/>
            </a:pPr>
            <a:r>
              <a:rPr lang="en-US" sz="1600" dirty="0"/>
              <a:t>the initiatives needed to fulfill </a:t>
            </a:r>
            <a:r>
              <a:rPr lang="en-US" sz="2400" dirty="0">
                <a:solidFill>
                  <a:srgbClr val="003096"/>
                </a:solidFill>
              </a:rPr>
              <a:t>emergent </a:t>
            </a:r>
            <a:r>
              <a:rPr lang="en-US" sz="1600" dirty="0"/>
              <a:t>communication needs and target-audience’s</a:t>
            </a:r>
            <a:r>
              <a:rPr lang="en-US" sz="1600" dirty="0">
                <a:solidFill>
                  <a:srgbClr val="003096"/>
                </a:solidFill>
              </a:rPr>
              <a:t> expectations</a:t>
            </a:r>
            <a:r>
              <a:rPr lang="en-US" sz="1600" dirty="0">
                <a:solidFill>
                  <a:srgbClr val="20D17F"/>
                </a:solidFill>
              </a:rPr>
              <a:t> </a:t>
            </a:r>
            <a:r>
              <a:rPr lang="en-US" sz="1600" dirty="0"/>
              <a:t>(i.e., moments of great tumult, as the coronavirus outbreak, or times of great socio-economic stress).</a:t>
            </a:r>
            <a:endParaRPr lang="el-GR" sz="1600" dirty="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D17F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</a:rPr>
              <a:t>We’ve re-engineered our CS to remain relevant to and in tune with our audiences and avoid to run the risk of rapidly becoming out of synch. </a:t>
            </a:r>
            <a:endParaRPr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34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>
            <a:extLst>
              <a:ext uri="{FF2B5EF4-FFF2-40B4-BE49-F238E27FC236}">
                <a16:creationId xmlns:a16="http://schemas.microsoft.com/office/drawing/2014/main" xmlns="" id="{AAF98DC9-11A4-4464-86C2-64313B6288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941" t="21993" r="41762" b="7155"/>
          <a:stretch/>
        </p:blipFill>
        <p:spPr>
          <a:xfrm>
            <a:off x="550674" y="231750"/>
            <a:ext cx="3792575" cy="4680000"/>
          </a:xfrm>
          <a:prstGeom prst="rect">
            <a:avLst/>
          </a:prstGeom>
        </p:spPr>
      </p:pic>
      <p:pic>
        <p:nvPicPr>
          <p:cNvPr id="4" name="Εικόνα 3">
            <a:extLst>
              <a:ext uri="{FF2B5EF4-FFF2-40B4-BE49-F238E27FC236}">
                <a16:creationId xmlns:a16="http://schemas.microsoft.com/office/drawing/2014/main" xmlns="" id="{EA179507-BA5C-4D57-BCB4-A12C29CD4B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374" t="21993" r="4694" b="8208"/>
          <a:stretch/>
        </p:blipFill>
        <p:spPr>
          <a:xfrm>
            <a:off x="4572000" y="231750"/>
            <a:ext cx="392547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55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>
            <a:extLst>
              <a:ext uri="{FF2B5EF4-FFF2-40B4-BE49-F238E27FC236}">
                <a16:creationId xmlns:a16="http://schemas.microsoft.com/office/drawing/2014/main" xmlns="" id="{1A527AAB-5361-4625-ACD3-3E3DF7DF3A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653" t="29388" r="4387" b="7483"/>
          <a:stretch/>
        </p:blipFill>
        <p:spPr>
          <a:xfrm>
            <a:off x="343476" y="303245"/>
            <a:ext cx="4176731" cy="4500000"/>
          </a:xfrm>
          <a:prstGeom prst="rect">
            <a:avLst/>
          </a:prstGeom>
        </p:spPr>
      </p:pic>
      <p:pic>
        <p:nvPicPr>
          <p:cNvPr id="3" name="Εικόνα 2">
            <a:extLst>
              <a:ext uri="{FF2B5EF4-FFF2-40B4-BE49-F238E27FC236}">
                <a16:creationId xmlns:a16="http://schemas.microsoft.com/office/drawing/2014/main" xmlns="" id="{AA93ADF1-7692-460D-B226-B02DCE794A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529" t="22313" r="4593" b="11837"/>
          <a:stretch/>
        </p:blipFill>
        <p:spPr>
          <a:xfrm>
            <a:off x="4648183" y="303245"/>
            <a:ext cx="4115713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756</Words>
  <Application>Microsoft Office PowerPoint</Application>
  <PresentationFormat>On-screen Show (16:9)</PresentationFormat>
  <Paragraphs>87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Wingdings 2</vt:lpstr>
      <vt:lpstr>Proxima Nova</vt:lpstr>
      <vt:lpstr>Segoe UI</vt:lpstr>
      <vt:lpstr>Raleway</vt:lpstr>
      <vt:lpstr>Simple Light</vt:lpstr>
      <vt:lpstr>Spearmint</vt:lpstr>
      <vt:lpstr>An overview of the NFP GR  Comms activities</vt:lpstr>
      <vt:lpstr>What we have done since April 2020</vt:lpstr>
      <vt:lpstr>For example, we have increased our FB followers by 26%</vt:lpstr>
      <vt:lpstr>at the core of all of our comms efforts…</vt:lpstr>
      <vt:lpstr>to that end…</vt:lpstr>
      <vt:lpstr>the Communication Strategy…</vt:lpstr>
      <vt:lpstr>We’ve re-engineered our CS to remain relevant to and in tune with our audiences and avoid to run the risk of rapidly becoming out of synch. </vt:lpstr>
      <vt:lpstr>PowerPoint Presentation</vt:lpstr>
      <vt:lpstr>PowerPoint Presentation</vt:lpstr>
      <vt:lpstr>PowerPoint Presentation</vt:lpstr>
      <vt:lpstr>the coronavirus outbreak is a new paradigm</vt:lpstr>
      <vt:lpstr>To fulfil this purpose:</vt:lpstr>
      <vt:lpstr>Furthermore, we’ve made a subtle distinction between an online communication (sub-) strategy and an offline one.</vt:lpstr>
      <vt:lpstr>Online communication strategy </vt:lpstr>
      <vt:lpstr>Offline communication strategy </vt:lpstr>
      <vt:lpstr>In any case, while organising events that require physical presence we should also take into consideration online communication actions. </vt:lpstr>
      <vt:lpstr>Evaluation </vt:lpstr>
      <vt:lpstr>The budget: rebalanced</vt:lpstr>
      <vt:lpstr>Looking forward </vt:lpstr>
      <vt:lpstr>Looking forward </vt:lpstr>
      <vt:lpstr>#thank_you_all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Fair Project</dc:title>
  <dc:creator>Ellie Vazou</dc:creator>
  <cp:lastModifiedBy>Ελλη Βάζου</cp:lastModifiedBy>
  <cp:revision>101</cp:revision>
  <dcterms:modified xsi:type="dcterms:W3CDTF">2020-11-25T08:09:41Z</dcterms:modified>
</cp:coreProperties>
</file>