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70" r:id="rId3"/>
    <p:sldId id="258" r:id="rId4"/>
    <p:sldId id="262" r:id="rId5"/>
    <p:sldId id="263" r:id="rId6"/>
    <p:sldId id="269" r:id="rId7"/>
    <p:sldId id="264" r:id="rId8"/>
    <p:sldId id="265" r:id="rId9"/>
    <p:sldId id="266" r:id="rId10"/>
    <p:sldId id="268" r:id="rId11"/>
    <p:sldId id="272" r:id="rId12"/>
    <p:sldId id="274" r:id="rId13"/>
    <p:sldId id="271" r:id="rId14"/>
    <p:sldId id="273" r:id="rId15"/>
    <p:sldId id="275" r:id="rId16"/>
    <p:sldId id="267" r:id="rId17"/>
    <p:sldId id="276" r:id="rId1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591" autoAdjust="0"/>
  </p:normalViewPr>
  <p:slideViewPr>
    <p:cSldViewPr>
      <p:cViewPr varScale="1">
        <p:scale>
          <a:sx n="100" d="100"/>
          <a:sy n="100" d="100"/>
        </p:scale>
        <p:origin x="-30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626DE6-8BDF-4504-8B32-B40C979C75DB}" type="datetimeFigureOut">
              <a:rPr lang="el-GR" smtClean="0"/>
              <a:t>27/11/2020</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DB7909-4EC8-46CF-9721-D1B372644A35}" type="slidenum">
              <a:rPr lang="el-GR" smtClean="0"/>
              <a:t>‹#›</a:t>
            </a:fld>
            <a:endParaRPr lang="el-GR"/>
          </a:p>
        </p:txBody>
      </p:sp>
    </p:spTree>
    <p:extLst>
      <p:ext uri="{BB962C8B-B14F-4D97-AF65-F5344CB8AC3E}">
        <p14:creationId xmlns:p14="http://schemas.microsoft.com/office/powerpoint/2010/main" val="2356619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a:t>
            </a:fld>
            <a:endParaRPr lang="el-GR"/>
          </a:p>
        </p:txBody>
      </p:sp>
    </p:spTree>
    <p:extLst>
      <p:ext uri="{BB962C8B-B14F-4D97-AF65-F5344CB8AC3E}">
        <p14:creationId xmlns:p14="http://schemas.microsoft.com/office/powerpoint/2010/main" val="9173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10</a:t>
            </a:fld>
            <a:endParaRPr lang="el-GR"/>
          </a:p>
        </p:txBody>
      </p:sp>
    </p:spTree>
    <p:extLst>
      <p:ext uri="{BB962C8B-B14F-4D97-AF65-F5344CB8AC3E}">
        <p14:creationId xmlns:p14="http://schemas.microsoft.com/office/powerpoint/2010/main" val="3870381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11</a:t>
            </a:fld>
            <a:endParaRPr lang="el-GR"/>
          </a:p>
        </p:txBody>
      </p:sp>
    </p:spTree>
    <p:extLst>
      <p:ext uri="{BB962C8B-B14F-4D97-AF65-F5344CB8AC3E}">
        <p14:creationId xmlns:p14="http://schemas.microsoft.com/office/powerpoint/2010/main" val="3870381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12</a:t>
            </a:fld>
            <a:endParaRPr lang="el-GR"/>
          </a:p>
        </p:txBody>
      </p:sp>
    </p:spTree>
    <p:extLst>
      <p:ext uri="{BB962C8B-B14F-4D97-AF65-F5344CB8AC3E}">
        <p14:creationId xmlns:p14="http://schemas.microsoft.com/office/powerpoint/2010/main" val="3870381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13</a:t>
            </a:fld>
            <a:endParaRPr lang="el-GR"/>
          </a:p>
        </p:txBody>
      </p:sp>
    </p:spTree>
    <p:extLst>
      <p:ext uri="{BB962C8B-B14F-4D97-AF65-F5344CB8AC3E}">
        <p14:creationId xmlns:p14="http://schemas.microsoft.com/office/powerpoint/2010/main" val="3870381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14</a:t>
            </a:fld>
            <a:endParaRPr lang="el-GR"/>
          </a:p>
        </p:txBody>
      </p:sp>
    </p:spTree>
    <p:extLst>
      <p:ext uri="{BB962C8B-B14F-4D97-AF65-F5344CB8AC3E}">
        <p14:creationId xmlns:p14="http://schemas.microsoft.com/office/powerpoint/2010/main" val="3870381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15</a:t>
            </a:fld>
            <a:endParaRPr lang="el-GR"/>
          </a:p>
        </p:txBody>
      </p:sp>
    </p:spTree>
    <p:extLst>
      <p:ext uri="{BB962C8B-B14F-4D97-AF65-F5344CB8AC3E}">
        <p14:creationId xmlns:p14="http://schemas.microsoft.com/office/powerpoint/2010/main" val="38703812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16</a:t>
            </a:fld>
            <a:endParaRPr lang="el-GR"/>
          </a:p>
        </p:txBody>
      </p:sp>
    </p:spTree>
    <p:extLst>
      <p:ext uri="{BB962C8B-B14F-4D97-AF65-F5344CB8AC3E}">
        <p14:creationId xmlns:p14="http://schemas.microsoft.com/office/powerpoint/2010/main" val="4146922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17</a:t>
            </a:fld>
            <a:endParaRPr lang="el-GR"/>
          </a:p>
        </p:txBody>
      </p:sp>
    </p:spTree>
    <p:extLst>
      <p:ext uri="{BB962C8B-B14F-4D97-AF65-F5344CB8AC3E}">
        <p14:creationId xmlns:p14="http://schemas.microsoft.com/office/powerpoint/2010/main" val="9173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2</a:t>
            </a:fld>
            <a:endParaRPr lang="el-GR"/>
          </a:p>
        </p:txBody>
      </p:sp>
    </p:spTree>
    <p:extLst>
      <p:ext uri="{BB962C8B-B14F-4D97-AF65-F5344CB8AC3E}">
        <p14:creationId xmlns:p14="http://schemas.microsoft.com/office/powerpoint/2010/main" val="9173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3</a:t>
            </a:fld>
            <a:endParaRPr lang="el-GR"/>
          </a:p>
        </p:txBody>
      </p:sp>
    </p:spTree>
    <p:extLst>
      <p:ext uri="{BB962C8B-B14F-4D97-AF65-F5344CB8AC3E}">
        <p14:creationId xmlns:p14="http://schemas.microsoft.com/office/powerpoint/2010/main" val="9173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4</a:t>
            </a:fld>
            <a:endParaRPr lang="el-GR"/>
          </a:p>
        </p:txBody>
      </p:sp>
    </p:spTree>
    <p:extLst>
      <p:ext uri="{BB962C8B-B14F-4D97-AF65-F5344CB8AC3E}">
        <p14:creationId xmlns:p14="http://schemas.microsoft.com/office/powerpoint/2010/main" val="3771215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5</a:t>
            </a:fld>
            <a:endParaRPr lang="el-GR"/>
          </a:p>
        </p:txBody>
      </p:sp>
    </p:spTree>
    <p:extLst>
      <p:ext uri="{BB962C8B-B14F-4D97-AF65-F5344CB8AC3E}">
        <p14:creationId xmlns:p14="http://schemas.microsoft.com/office/powerpoint/2010/main" val="2080202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6</a:t>
            </a:fld>
            <a:endParaRPr lang="el-GR"/>
          </a:p>
        </p:txBody>
      </p:sp>
    </p:spTree>
    <p:extLst>
      <p:ext uri="{BB962C8B-B14F-4D97-AF65-F5344CB8AC3E}">
        <p14:creationId xmlns:p14="http://schemas.microsoft.com/office/powerpoint/2010/main" val="2375196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7</a:t>
            </a:fld>
            <a:endParaRPr lang="el-GR"/>
          </a:p>
        </p:txBody>
      </p:sp>
    </p:spTree>
    <p:extLst>
      <p:ext uri="{BB962C8B-B14F-4D97-AF65-F5344CB8AC3E}">
        <p14:creationId xmlns:p14="http://schemas.microsoft.com/office/powerpoint/2010/main" val="1923730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9DA259D-87B2-48A8-8896-0559A1CBD787}" type="slidenum">
              <a:rPr lang="en-GB" smtClean="0"/>
              <a:t>8</a:t>
            </a:fld>
            <a:endParaRPr lang="en-GB"/>
          </a:p>
        </p:txBody>
      </p:sp>
    </p:spTree>
    <p:extLst>
      <p:ext uri="{BB962C8B-B14F-4D97-AF65-F5344CB8AC3E}">
        <p14:creationId xmlns:p14="http://schemas.microsoft.com/office/powerpoint/2010/main" val="2459688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BDB7909-4EC8-46CF-9721-D1B372644A35}" type="slidenum">
              <a:rPr lang="el-GR" smtClean="0"/>
              <a:t>9</a:t>
            </a:fld>
            <a:endParaRPr lang="el-GR"/>
          </a:p>
        </p:txBody>
      </p:sp>
    </p:spTree>
    <p:extLst>
      <p:ext uri="{BB962C8B-B14F-4D97-AF65-F5344CB8AC3E}">
        <p14:creationId xmlns:p14="http://schemas.microsoft.com/office/powerpoint/2010/main" val="3217795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9CDE1A24-C2FB-459B-831A-7BFCA6E77663}" type="datetimeFigureOut">
              <a:rPr lang="el-GR" smtClean="0"/>
              <a:t>27/11/2020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215040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9CDE1A24-C2FB-459B-831A-7BFCA6E77663}" type="datetimeFigureOut">
              <a:rPr lang="el-GR" smtClean="0"/>
              <a:t>27/11/2020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1473102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9CDE1A24-C2FB-459B-831A-7BFCA6E77663}" type="datetimeFigureOut">
              <a:rPr lang="el-GR" smtClean="0"/>
              <a:t>27/11/2020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32856702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kst og diagram">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2153800" y="584268"/>
            <a:ext cx="6516545" cy="5556207"/>
          </a:xfrm>
          <a:prstGeom prst="rect">
            <a:avLst/>
          </a:prstGeom>
        </p:spPr>
        <p:txBody>
          <a:bodyPr lIns="0" tIns="0" rIns="0" bIns="0"/>
          <a:lstStyle>
            <a:lvl1pPr>
              <a:defRPr/>
            </a:lvl1pPr>
          </a:lstStyle>
          <a:p>
            <a:r>
              <a:rPr lang="en-GB" dirty="0"/>
              <a:t>Click the icon to add a chart</a:t>
            </a:r>
          </a:p>
        </p:txBody>
      </p:sp>
      <p:sp>
        <p:nvSpPr>
          <p:cNvPr id="6" name="Plassholder for innhold 2"/>
          <p:cNvSpPr>
            <a:spLocks noGrp="1"/>
          </p:cNvSpPr>
          <p:nvPr>
            <p:ph idx="12" hasCustomPrompt="1"/>
          </p:nvPr>
        </p:nvSpPr>
        <p:spPr>
          <a:xfrm>
            <a:off x="472707" y="814665"/>
            <a:ext cx="1504198" cy="5325810"/>
          </a:xfrm>
        </p:spPr>
        <p:txBody>
          <a:bodyPr/>
          <a:lstStyle>
            <a:lvl1pPr>
              <a:defRPr/>
            </a:lvl1pPr>
          </a:lstStyle>
          <a:p>
            <a:pPr lvl="0"/>
            <a:r>
              <a:rPr lang="nb-NO" dirty="0" err="1"/>
              <a:t>Click</a:t>
            </a:r>
            <a:r>
              <a:rPr lang="nb-NO" dirty="0"/>
              <a:t> to </a:t>
            </a:r>
            <a:r>
              <a:rPr lang="nb-NO" dirty="0" err="1"/>
              <a:t>add</a:t>
            </a:r>
            <a:r>
              <a:rPr lang="nb-NO" dirty="0"/>
              <a:t> </a:t>
            </a:r>
            <a:r>
              <a:rPr lang="nb-NO" dirty="0" err="1"/>
              <a:t>text</a:t>
            </a:r>
            <a:endParaRPr lang="nb-NO" dirty="0"/>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Plassholder for tekst 8"/>
          <p:cNvSpPr>
            <a:spLocks noGrp="1"/>
          </p:cNvSpPr>
          <p:nvPr>
            <p:ph type="body" sz="quarter" idx="13" hasCustomPrompt="1"/>
          </p:nvPr>
        </p:nvSpPr>
        <p:spPr>
          <a:xfrm>
            <a:off x="472397" y="584268"/>
            <a:ext cx="1504198" cy="1569660"/>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2897361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9CDE1A24-C2FB-459B-831A-7BFCA6E77663}" type="datetimeFigureOut">
              <a:rPr lang="el-GR" smtClean="0"/>
              <a:t>27/11/2020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2285783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9CDE1A24-C2FB-459B-831A-7BFCA6E77663}" type="datetimeFigureOut">
              <a:rPr lang="el-GR" smtClean="0"/>
              <a:t>27/11/2020</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3953900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9CDE1A24-C2FB-459B-831A-7BFCA6E77663}" type="datetimeFigureOut">
              <a:rPr lang="el-GR" smtClean="0"/>
              <a:t>27/11/2020</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1533602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9CDE1A24-C2FB-459B-831A-7BFCA6E77663}" type="datetimeFigureOut">
              <a:rPr lang="el-GR" smtClean="0"/>
              <a:t>27/11/2020</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84646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9CDE1A24-C2FB-459B-831A-7BFCA6E77663}" type="datetimeFigureOut">
              <a:rPr lang="el-GR" smtClean="0"/>
              <a:t>27/11/2020</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2245443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9CDE1A24-C2FB-459B-831A-7BFCA6E77663}" type="datetimeFigureOut">
              <a:rPr lang="el-GR" smtClean="0"/>
              <a:t>27/11/2020</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177134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CDE1A24-C2FB-459B-831A-7BFCA6E77663}" type="datetimeFigureOut">
              <a:rPr lang="el-GR" smtClean="0"/>
              <a:t>27/11/2020</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3073929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CDE1A24-C2FB-459B-831A-7BFCA6E77663}" type="datetimeFigureOut">
              <a:rPr lang="el-GR" smtClean="0"/>
              <a:t>27/11/2020</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45F966D5-9748-4334-B785-800FB59EB88D}" type="slidenum">
              <a:rPr lang="el-GR" smtClean="0"/>
              <a:t>‹#›</a:t>
            </a:fld>
            <a:endParaRPr lang="el-GR"/>
          </a:p>
        </p:txBody>
      </p:sp>
    </p:spTree>
    <p:extLst>
      <p:ext uri="{BB962C8B-B14F-4D97-AF65-F5344CB8AC3E}">
        <p14:creationId xmlns:p14="http://schemas.microsoft.com/office/powerpoint/2010/main" val="3486702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DE1A24-C2FB-459B-831A-7BFCA6E77663}" type="datetimeFigureOut">
              <a:rPr lang="el-GR" smtClean="0"/>
              <a:t>27/11/2020</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F966D5-9748-4334-B785-800FB59EB88D}" type="slidenum">
              <a:rPr lang="el-GR" smtClean="0"/>
              <a:t>‹#›</a:t>
            </a:fld>
            <a:endParaRPr lang="el-GR"/>
          </a:p>
        </p:txBody>
      </p:sp>
    </p:spTree>
    <p:extLst>
      <p:ext uri="{BB962C8B-B14F-4D97-AF65-F5344CB8AC3E}">
        <p14:creationId xmlns:p14="http://schemas.microsoft.com/office/powerpoint/2010/main" val="27653349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hyperlink" Target="mailto:contact-eeagrants@mnec.gr" TargetMode="External"/><Relationship Id="rId5" Type="http://schemas.openxmlformats.org/officeDocument/2006/relationships/hyperlink" Target="mailto:e.kontaxaki@mnec.gr"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2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7112" y="5733256"/>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5" name="Picture 3"/>
          <p:cNvPicPr/>
          <p:nvPr/>
        </p:nvPicPr>
        <p:blipFill>
          <a:blip r:embed="rId4">
            <a:extLst>
              <a:ext uri="{28A0092B-C50C-407E-A947-70E740481C1C}">
                <a14:useLocalDpi xmlns:a14="http://schemas.microsoft.com/office/drawing/2010/main" val="0"/>
              </a:ext>
            </a:extLst>
          </a:blip>
          <a:stretch>
            <a:fillRect/>
          </a:stretch>
        </p:blipFill>
        <p:spPr>
          <a:xfrm>
            <a:off x="4547343" y="1519772"/>
            <a:ext cx="3963035" cy="2645410"/>
          </a:xfrm>
          <a:prstGeom prst="rect">
            <a:avLst/>
          </a:prstGeom>
        </p:spPr>
      </p:pic>
      <p:pic>
        <p:nvPicPr>
          <p:cNvPr id="6" name="Picture 5"/>
          <p:cNvPicPr/>
          <p:nvPr/>
        </p:nvPicPr>
        <p:blipFill>
          <a:blip r:embed="rId5" cstate="print">
            <a:extLst>
              <a:ext uri="{28A0092B-C50C-407E-A947-70E740481C1C}">
                <a14:useLocalDpi xmlns:a14="http://schemas.microsoft.com/office/drawing/2010/main" val="0"/>
              </a:ext>
            </a:extLst>
          </a:blip>
          <a:stretch>
            <a:fillRect/>
          </a:stretch>
        </p:blipFill>
        <p:spPr>
          <a:xfrm>
            <a:off x="351085" y="260648"/>
            <a:ext cx="1429793" cy="1152128"/>
          </a:xfrm>
          <a:prstGeom prst="rect">
            <a:avLst/>
          </a:prstGeom>
        </p:spPr>
      </p:pic>
      <p:sp>
        <p:nvSpPr>
          <p:cNvPr id="10" name="Tittel 1"/>
          <p:cNvSpPr txBox="1">
            <a:spLocks/>
          </p:cNvSpPr>
          <p:nvPr/>
        </p:nvSpPr>
        <p:spPr>
          <a:xfrm>
            <a:off x="351085" y="1827647"/>
            <a:ext cx="4004891" cy="1477328"/>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r>
              <a:rPr lang="en-GB" sz="3200" dirty="0">
                <a:solidFill>
                  <a:sysClr val="window" lastClr="FFFFFF"/>
                </a:solidFill>
                <a:effectLst>
                  <a:outerShdw blurRad="38100" dist="38100" dir="2700000" algn="tl">
                    <a:srgbClr val="000000">
                      <a:alpha val="43137"/>
                    </a:srgbClr>
                  </a:outerShdw>
                </a:effectLst>
                <a:latin typeface="Arial"/>
              </a:rPr>
              <a:t>EEA FM </a:t>
            </a:r>
            <a:r>
              <a:rPr lang="en-GB" sz="3200" dirty="0">
                <a:solidFill>
                  <a:sysClr val="window" lastClr="FFFFFF"/>
                </a:solidFill>
                <a:latin typeface="Arial"/>
              </a:rPr>
              <a:t>2014-2021</a:t>
            </a:r>
          </a:p>
          <a:p>
            <a:pPr marL="0" marR="0" lvl="0" indent="0" algn="l" defTabSz="1828526"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Arial"/>
              </a:rPr>
              <a:t>ANNUAL MEETING 2020</a:t>
            </a:r>
          </a:p>
          <a:p>
            <a:pPr marL="0" marR="0" lvl="0" indent="0" algn="l" defTabSz="1828526" rtl="0" eaLnBrk="1" fontAlgn="auto" latinLnBrk="0" hangingPunct="1">
              <a:lnSpc>
                <a:spcPct val="100000"/>
              </a:lnSpc>
              <a:spcBef>
                <a:spcPct val="0"/>
              </a:spcBef>
              <a:spcAft>
                <a:spcPts val="0"/>
              </a:spcAft>
              <a:buClrTx/>
              <a:buSzTx/>
              <a:buFontTx/>
              <a:buNone/>
              <a:tabLst/>
              <a:defRPr/>
            </a:pPr>
            <a:r>
              <a:rPr lang="en-GB" sz="2000" dirty="0" smtClean="0">
                <a:solidFill>
                  <a:sysClr val="window" lastClr="FFFFFF"/>
                </a:solidFill>
                <a:effectLst>
                  <a:outerShdw blurRad="38100" dist="38100" dir="2700000" algn="tl">
                    <a:srgbClr val="000000">
                      <a:alpha val="43137"/>
                    </a:srgbClr>
                  </a:outerShdw>
                </a:effectLst>
                <a:latin typeface="Arial"/>
              </a:rPr>
              <a:t>Thursday, 26 November 2020</a:t>
            </a:r>
          </a:p>
          <a:p>
            <a:pPr marL="0" marR="0" lvl="0" indent="0" algn="l" defTabSz="1828526" rtl="0" eaLnBrk="1" fontAlgn="auto" latinLnBrk="0" hangingPunct="1">
              <a:lnSpc>
                <a:spcPct val="100000"/>
              </a:lnSpc>
              <a:spcBef>
                <a:spcPct val="0"/>
              </a:spcBef>
              <a:spcAft>
                <a:spcPts val="0"/>
              </a:spcAft>
              <a:buClrTx/>
              <a:buSzTx/>
              <a:buFontTx/>
              <a:buNone/>
              <a:tabLst/>
              <a:defRPr/>
            </a:pPr>
            <a:r>
              <a:rPr lang="en-GB" sz="2000" i="1" dirty="0" smtClean="0">
                <a:solidFill>
                  <a:sysClr val="window" lastClr="FFFFFF"/>
                </a:solidFill>
                <a:latin typeface="Arial"/>
              </a:rPr>
              <a:t>Online event</a:t>
            </a:r>
            <a:endParaRPr kumimoji="0" lang="en-GB" sz="2000" b="1" i="1" u="none" strike="noStrike" kern="120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Arial"/>
            </a:endParaRPr>
          </a:p>
        </p:txBody>
      </p:sp>
      <p:sp>
        <p:nvSpPr>
          <p:cNvPr id="11" name="Ορθογώνιο 10"/>
          <p:cNvSpPr/>
          <p:nvPr/>
        </p:nvSpPr>
        <p:spPr>
          <a:xfrm>
            <a:off x="2201362" y="5182601"/>
            <a:ext cx="4572000" cy="461665"/>
          </a:xfrm>
          <a:prstGeom prst="rect">
            <a:avLst/>
          </a:prstGeom>
        </p:spPr>
        <p:txBody>
          <a:bodyPr>
            <a:spAutoFit/>
          </a:bodyPr>
          <a:lstStyle/>
          <a:p>
            <a:pPr lvl="0" algn="ctr" defTabSz="1828526"/>
            <a:r>
              <a:rPr lang="en-GB" sz="1200" b="1" dirty="0" smtClean="0">
                <a:solidFill>
                  <a:prstClr val="white"/>
                </a:solidFill>
                <a:latin typeface="Arial"/>
              </a:rPr>
              <a:t>Special Service EEA FM - National Focal Point </a:t>
            </a:r>
          </a:p>
          <a:p>
            <a:pPr lvl="0" algn="ctr" defTabSz="1828526"/>
            <a:r>
              <a:rPr lang="en-GB" sz="1200" b="1" dirty="0" smtClean="0">
                <a:solidFill>
                  <a:prstClr val="white"/>
                </a:solidFill>
                <a:latin typeface="Arial"/>
              </a:rPr>
              <a:t>General </a:t>
            </a:r>
            <a:r>
              <a:rPr lang="en-GB" sz="1200" b="1" dirty="0">
                <a:solidFill>
                  <a:prstClr val="white"/>
                </a:solidFill>
                <a:latin typeface="Arial"/>
              </a:rPr>
              <a:t>Secretariat for Public Investments &amp; NSRF</a:t>
            </a:r>
          </a:p>
        </p:txBody>
      </p:sp>
      <p:sp>
        <p:nvSpPr>
          <p:cNvPr id="8" name="Tittel 1"/>
          <p:cNvSpPr txBox="1">
            <a:spLocks/>
          </p:cNvSpPr>
          <p:nvPr/>
        </p:nvSpPr>
        <p:spPr>
          <a:xfrm>
            <a:off x="386159" y="4153221"/>
            <a:ext cx="4004891" cy="492443"/>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r>
              <a:rPr lang="en-GB" sz="3200" dirty="0" smtClean="0">
                <a:solidFill>
                  <a:sysClr val="window" lastClr="FFFFFF"/>
                </a:solidFill>
                <a:effectLst>
                  <a:outerShdw blurRad="38100" dist="38100" dir="2700000" algn="tl">
                    <a:srgbClr val="000000">
                      <a:alpha val="43137"/>
                    </a:srgbClr>
                  </a:outerShdw>
                </a:effectLst>
                <a:latin typeface="Arial"/>
              </a:rPr>
              <a:t>Strategic report</a:t>
            </a:r>
            <a:endParaRPr kumimoji="0" lang="en-GB" sz="2000" b="1" i="1" u="none" strike="noStrike" kern="120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Arial"/>
            </a:endParaRPr>
          </a:p>
        </p:txBody>
      </p:sp>
    </p:spTree>
    <p:extLst>
      <p:ext uri="{BB962C8B-B14F-4D97-AF65-F5344CB8AC3E}">
        <p14:creationId xmlns:p14="http://schemas.microsoft.com/office/powerpoint/2010/main" val="3738234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18306" y="1185644"/>
            <a:ext cx="8640960" cy="5328274"/>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400" dirty="0" smtClean="0"/>
              <a:t>Technical Assistance &amp; organizational issues</a:t>
            </a:r>
          </a:p>
          <a:p>
            <a:pPr marL="285750" indent="-285750">
              <a:buFont typeface="Arial" panose="020B0604020202020204" pitchFamily="34" charset="0"/>
              <a:buChar char="•"/>
            </a:pPr>
            <a:r>
              <a:rPr lang="en-US" sz="1800" dirty="0" smtClean="0"/>
              <a:t>Ministerial </a:t>
            </a:r>
            <a:r>
              <a:rPr lang="en-US" sz="1800" dirty="0"/>
              <a:t>Decree for Technical Assistance in effect – June 2020, </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Invitation/Call for Technical Assistance proposals published – August 2020 </a:t>
            </a:r>
          </a:p>
          <a:p>
            <a:r>
              <a:rPr lang="en-US" sz="1800" dirty="0"/>
              <a:t>      </a:t>
            </a:r>
            <a:r>
              <a:rPr lang="en-US" sz="1800" dirty="0" smtClean="0"/>
              <a:t>- </a:t>
            </a:r>
            <a:r>
              <a:rPr lang="en-US" sz="1400" dirty="0" smtClean="0"/>
              <a:t>Proposals </a:t>
            </a:r>
            <a:r>
              <a:rPr lang="en-US" sz="1400" dirty="0"/>
              <a:t>submitted by CA, AA, SS MIS, MOU </a:t>
            </a:r>
            <a:r>
              <a:rPr lang="en-US" sz="1400" dirty="0" err="1"/>
              <a:t>sa</a:t>
            </a:r>
            <a:r>
              <a:rPr lang="en-US" sz="1400" dirty="0"/>
              <a:t> </a:t>
            </a:r>
            <a:endParaRPr lang="en-US" sz="1400" dirty="0" smtClean="0"/>
          </a:p>
          <a:p>
            <a:r>
              <a:rPr lang="en-US" sz="1400" dirty="0"/>
              <a:t> </a:t>
            </a:r>
            <a:r>
              <a:rPr lang="en-US" sz="1400" dirty="0" smtClean="0"/>
              <a:t>       - Project </a:t>
            </a:r>
            <a:r>
              <a:rPr lang="en-US" sz="1400" dirty="0"/>
              <a:t>grants imminent in </a:t>
            </a:r>
            <a:r>
              <a:rPr lang="en-US" sz="1400" dirty="0" smtClean="0"/>
              <a:t>December</a:t>
            </a:r>
          </a:p>
          <a:p>
            <a:endParaRPr lang="en-US" sz="1800" dirty="0"/>
          </a:p>
          <a:p>
            <a:pPr marL="285750" indent="-285750">
              <a:buFont typeface="Arial" panose="020B0604020202020204" pitchFamily="34" charset="0"/>
              <a:buChar char="•"/>
            </a:pPr>
            <a:r>
              <a:rPr lang="en-US" sz="1800" dirty="0"/>
              <a:t> </a:t>
            </a:r>
            <a:r>
              <a:rPr lang="en-US" sz="1800" dirty="0" smtClean="0"/>
              <a:t>NFP activities </a:t>
            </a:r>
          </a:p>
          <a:p>
            <a:r>
              <a:rPr lang="en-US" sz="1400" dirty="0"/>
              <a:t> </a:t>
            </a:r>
            <a:r>
              <a:rPr lang="en-US" sz="1400" dirty="0" smtClean="0"/>
              <a:t>     - Procurement for website</a:t>
            </a:r>
          </a:p>
          <a:p>
            <a:r>
              <a:rPr lang="en-US" sz="1400" dirty="0"/>
              <a:t> </a:t>
            </a:r>
            <a:r>
              <a:rPr lang="en-US" sz="1400" dirty="0" smtClean="0"/>
              <a:t>     - IFR for 2019 expenditure (travel costs, meetings, translations, etc.)</a:t>
            </a:r>
          </a:p>
          <a:p>
            <a:r>
              <a:rPr lang="en-US" sz="1400" dirty="0" smtClean="0"/>
              <a:t>      - Staffing with 3 more officials – In total 5 staff members</a:t>
            </a:r>
          </a:p>
          <a:p>
            <a:r>
              <a:rPr lang="en-US" sz="1400" dirty="0" smtClean="0"/>
              <a:t>      - In planning (under consideration): </a:t>
            </a:r>
          </a:p>
          <a:p>
            <a:r>
              <a:rPr lang="en-US" sz="1400" dirty="0" smtClean="0"/>
              <a:t>	* </a:t>
            </a:r>
            <a:r>
              <a:rPr lang="en-US" sz="1400" dirty="0" err="1" smtClean="0"/>
              <a:t>Programmes’</a:t>
            </a:r>
            <a:r>
              <a:rPr lang="en-US" sz="1400" dirty="0" smtClean="0"/>
              <a:t> evaluation </a:t>
            </a:r>
          </a:p>
          <a:p>
            <a:r>
              <a:rPr lang="en-US" sz="1400" dirty="0" smtClean="0"/>
              <a:t>	* Further training</a:t>
            </a:r>
          </a:p>
          <a:p>
            <a:r>
              <a:rPr lang="en-US" sz="1400" dirty="0" smtClean="0"/>
              <a:t>	* Further staffing </a:t>
            </a:r>
          </a:p>
          <a:p>
            <a:r>
              <a:rPr lang="en-US" sz="1400" dirty="0"/>
              <a:t>	</a:t>
            </a:r>
            <a:r>
              <a:rPr lang="en-US" sz="1400" dirty="0" smtClean="0"/>
              <a:t>* Equipment</a:t>
            </a:r>
          </a:p>
          <a:p>
            <a:r>
              <a:rPr lang="en-US" sz="1400" dirty="0"/>
              <a:t>	</a:t>
            </a:r>
            <a:r>
              <a:rPr lang="en-US" sz="1400" dirty="0" smtClean="0"/>
              <a:t>* Legal </a:t>
            </a:r>
            <a:r>
              <a:rPr lang="en-US" sz="1400" dirty="0"/>
              <a:t>and accounting </a:t>
            </a:r>
            <a:r>
              <a:rPr lang="en-US" sz="1400" dirty="0" smtClean="0"/>
              <a:t> expert services</a:t>
            </a:r>
          </a:p>
          <a:p>
            <a:r>
              <a:rPr lang="en-US" sz="1400" dirty="0" smtClean="0"/>
              <a:t>	* Communication events (hopefully)</a:t>
            </a:r>
          </a:p>
          <a:p>
            <a:r>
              <a:rPr lang="en-US" sz="1400" dirty="0" smtClean="0"/>
              <a:t>	* Meetings &amp; Travel (hopefully)</a:t>
            </a:r>
          </a:p>
          <a:p>
            <a:endParaRPr lang="en-US" sz="1400" dirty="0"/>
          </a:p>
          <a:p>
            <a:endParaRPr lang="en-US" sz="1800" dirty="0"/>
          </a:p>
          <a:p>
            <a:endParaRPr lang="en-US" sz="2400" dirty="0" smtClean="0"/>
          </a:p>
          <a:p>
            <a:endParaRPr lang="en-US" sz="2400" dirty="0" smtClean="0"/>
          </a:p>
          <a:p>
            <a:endParaRPr lang="el-GR" sz="1600" dirty="0"/>
          </a:p>
          <a:p>
            <a:pPr marL="342900" indent="-342900">
              <a:buFont typeface="Arial" panose="020B0604020202020204" pitchFamily="34" charset="0"/>
              <a:buChar char="•"/>
            </a:pPr>
            <a:endParaRPr lang="en-US" sz="2000" dirty="0" smtClean="0"/>
          </a:p>
          <a:p>
            <a:endParaRPr lang="el-GR" sz="20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1100360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51520" y="1402680"/>
            <a:ext cx="8640960" cy="4042544"/>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400" dirty="0" smtClean="0"/>
              <a:t>Evaluation plan, as proposed in the SR</a:t>
            </a:r>
          </a:p>
          <a:p>
            <a:endParaRPr lang="en-US" sz="2400" dirty="0" smtClean="0"/>
          </a:p>
          <a:p>
            <a:pPr marL="285750" indent="-285750">
              <a:buFontTx/>
              <a:buChar char="-"/>
            </a:pPr>
            <a:r>
              <a:rPr lang="en-US" sz="1400" dirty="0" smtClean="0"/>
              <a:t>In </a:t>
            </a:r>
            <a:r>
              <a:rPr lang="en-US" sz="1400" dirty="0"/>
              <a:t>line with the </a:t>
            </a:r>
            <a:r>
              <a:rPr lang="en-US" sz="1400" dirty="0" smtClean="0"/>
              <a:t>Regulation, </a:t>
            </a:r>
            <a:r>
              <a:rPr lang="en-US" sz="1400" dirty="0"/>
              <a:t>Art. 10.1  and </a:t>
            </a:r>
            <a:r>
              <a:rPr lang="en-US" sz="1400" dirty="0" smtClean="0"/>
              <a:t>Guidelines</a:t>
            </a:r>
            <a:r>
              <a:rPr lang="en-US" sz="1400" dirty="0"/>
              <a:t>, the evaluation </a:t>
            </a:r>
            <a:r>
              <a:rPr lang="en-US" sz="1400" dirty="0" smtClean="0"/>
              <a:t>will </a:t>
            </a:r>
            <a:r>
              <a:rPr lang="en-US" sz="1400" dirty="0"/>
              <a:t>be a systematic, objective and independent assessment of the design, implementation and/or results achieved in </a:t>
            </a:r>
            <a:r>
              <a:rPr lang="en-US" sz="1400" dirty="0" err="1"/>
              <a:t>programmes</a:t>
            </a:r>
            <a:r>
              <a:rPr lang="en-US" sz="1400" dirty="0"/>
              <a:t> and projects with the aim of determining the relevance, coherence, consistency, effectiveness, efficiency, impact and/or sustainability of the financial </a:t>
            </a:r>
            <a:r>
              <a:rPr lang="en-US" sz="1400" dirty="0" smtClean="0"/>
              <a:t>contribution</a:t>
            </a:r>
            <a:endParaRPr lang="en-US" sz="1400" dirty="0"/>
          </a:p>
          <a:p>
            <a:pPr marL="285750" indent="-285750">
              <a:buFontTx/>
              <a:buChar char="-"/>
            </a:pPr>
            <a:endParaRPr lang="en-US" sz="1400" dirty="0" smtClean="0"/>
          </a:p>
          <a:p>
            <a:pPr marL="285750" indent="-285750">
              <a:buFontTx/>
              <a:buChar char="-"/>
            </a:pPr>
            <a:r>
              <a:rPr lang="en-US" sz="1400" dirty="0" smtClean="0"/>
              <a:t>It will </a:t>
            </a:r>
            <a:r>
              <a:rPr lang="en-US" sz="1400" dirty="0"/>
              <a:t>be carried out by independent experts/entities, not involved with the project or </a:t>
            </a:r>
            <a:r>
              <a:rPr lang="en-US" sz="1400" dirty="0" err="1"/>
              <a:t>programme</a:t>
            </a:r>
            <a:r>
              <a:rPr lang="en-US" sz="1400" dirty="0"/>
              <a:t> </a:t>
            </a:r>
            <a:r>
              <a:rPr lang="en-US" sz="1400" dirty="0" smtClean="0"/>
              <a:t>implementation</a:t>
            </a:r>
          </a:p>
          <a:p>
            <a:pPr marL="285750" indent="-285750">
              <a:buFontTx/>
              <a:buChar char="-"/>
            </a:pPr>
            <a:endParaRPr lang="en-US" sz="1400" dirty="0" smtClean="0"/>
          </a:p>
          <a:p>
            <a:pPr marL="285750" indent="-285750">
              <a:buFontTx/>
              <a:buChar char="-"/>
            </a:pPr>
            <a:r>
              <a:rPr lang="en-US" sz="1400" dirty="0" smtClean="0"/>
              <a:t>It will be </a:t>
            </a:r>
            <a:r>
              <a:rPr lang="en-US" sz="1400" dirty="0"/>
              <a:t>carried out on the basis of procedures, design, methodology (data needs and collection methods, </a:t>
            </a:r>
            <a:r>
              <a:rPr lang="en-US" sz="1400" dirty="0" err="1"/>
              <a:t>etc</a:t>
            </a:r>
            <a:r>
              <a:rPr lang="en-US" sz="1400" dirty="0" smtClean="0"/>
              <a:t>)</a:t>
            </a:r>
          </a:p>
          <a:p>
            <a:pPr marL="285750" indent="-285750">
              <a:buFontTx/>
              <a:buChar char="-"/>
            </a:pPr>
            <a:endParaRPr lang="el-GR" sz="1400" dirty="0"/>
          </a:p>
          <a:p>
            <a:pPr marL="285750" indent="-285750">
              <a:buFontTx/>
              <a:buChar char="-"/>
            </a:pPr>
            <a:r>
              <a:rPr lang="en-US" sz="1400" dirty="0" smtClean="0"/>
              <a:t>Evaluation </a:t>
            </a:r>
            <a:r>
              <a:rPr lang="en-US" sz="1400" dirty="0"/>
              <a:t>analysis, conclusions and lessons learned will be shared in public. Also they will be shared in a more targeted and analytical way with all involved entities, partners and stakeholders to enhance the field knowledge and improve their future policy-making </a:t>
            </a:r>
            <a:r>
              <a:rPr lang="en-US" sz="1400" dirty="0" smtClean="0"/>
              <a:t>decisions</a:t>
            </a:r>
            <a:endParaRPr lang="el-GR" sz="12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4118843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51520" y="1402680"/>
            <a:ext cx="8640960" cy="5328274"/>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400" dirty="0" smtClean="0"/>
              <a:t>Evaluation plan</a:t>
            </a:r>
          </a:p>
          <a:p>
            <a:r>
              <a:rPr lang="en-US" sz="1800" dirty="0" smtClean="0"/>
              <a:t>Evaluation </a:t>
            </a:r>
            <a:r>
              <a:rPr lang="en-US" sz="1800" dirty="0"/>
              <a:t>plan will be periodic and will develop </a:t>
            </a:r>
            <a:r>
              <a:rPr lang="en-US" sz="1800" u="sng" dirty="0"/>
              <a:t>in 2 </a:t>
            </a:r>
            <a:r>
              <a:rPr lang="en-US" sz="1800" u="sng" dirty="0" smtClean="0"/>
              <a:t>phases:</a:t>
            </a:r>
            <a:endParaRPr lang="en-US" sz="1800" u="sng" dirty="0"/>
          </a:p>
          <a:p>
            <a:endParaRPr lang="en-US" sz="1600" dirty="0" smtClean="0"/>
          </a:p>
          <a:p>
            <a:r>
              <a:rPr lang="en-US" sz="1800" dirty="0" smtClean="0"/>
              <a:t>The </a:t>
            </a:r>
            <a:r>
              <a:rPr lang="en-US" sz="1800" dirty="0" smtClean="0">
                <a:solidFill>
                  <a:schemeClr val="tx1"/>
                </a:solidFill>
              </a:rPr>
              <a:t>on-going evaluation phase: </a:t>
            </a:r>
          </a:p>
          <a:p>
            <a:r>
              <a:rPr lang="en-US" sz="1600" dirty="0" smtClean="0"/>
              <a:t>- It </a:t>
            </a:r>
            <a:r>
              <a:rPr lang="en-US" sz="1600" dirty="0"/>
              <a:t>will be carried out </a:t>
            </a:r>
            <a:r>
              <a:rPr lang="en-US" sz="1600" dirty="0" smtClean="0"/>
              <a:t>1 year </a:t>
            </a:r>
            <a:r>
              <a:rPr lang="en-US" sz="1600" dirty="0"/>
              <a:t>after the commencement of </a:t>
            </a:r>
            <a:r>
              <a:rPr lang="en-US" sz="1600" dirty="0" smtClean="0"/>
              <a:t>implementation (MD-PIA in effect)</a:t>
            </a:r>
          </a:p>
          <a:p>
            <a:r>
              <a:rPr lang="en-US" sz="1600" dirty="0" smtClean="0"/>
              <a:t>- It will </a:t>
            </a:r>
            <a:r>
              <a:rPr lang="en-US" sz="1600" dirty="0"/>
              <a:t>cover </a:t>
            </a:r>
            <a:r>
              <a:rPr lang="en-US" sz="1600" dirty="0" smtClean="0"/>
              <a:t>only those </a:t>
            </a:r>
            <a:r>
              <a:rPr lang="en-US" sz="1600" dirty="0" err="1" smtClean="0"/>
              <a:t>programmes</a:t>
            </a:r>
            <a:r>
              <a:rPr lang="en-US" sz="1600" dirty="0" smtClean="0"/>
              <a:t>  </a:t>
            </a:r>
            <a:r>
              <a:rPr lang="en-US" sz="1600" dirty="0"/>
              <a:t>which present a possible divergence or other difficulties in relation with their </a:t>
            </a:r>
            <a:r>
              <a:rPr lang="en-US" sz="1600" dirty="0" smtClean="0"/>
              <a:t>PA design</a:t>
            </a:r>
          </a:p>
          <a:p>
            <a:r>
              <a:rPr lang="en-US" sz="1600" dirty="0" smtClean="0"/>
              <a:t>- It will </a:t>
            </a:r>
            <a:r>
              <a:rPr lang="en-US" sz="1600" dirty="0"/>
              <a:t>be formative </a:t>
            </a:r>
            <a:r>
              <a:rPr lang="en-US" sz="1600" dirty="0" smtClean="0"/>
              <a:t>and will provide with feedback  to recover/redesign</a:t>
            </a:r>
          </a:p>
          <a:p>
            <a:pPr marL="285750" indent="-285750">
              <a:buFontTx/>
              <a:buChar char="-"/>
            </a:pPr>
            <a:endParaRPr lang="en-US" sz="1600" dirty="0" smtClean="0"/>
          </a:p>
          <a:p>
            <a:pPr marL="285750" indent="-285750">
              <a:buFontTx/>
              <a:buChar char="-"/>
            </a:pPr>
            <a:endParaRPr lang="en-US" sz="1600" dirty="0"/>
          </a:p>
          <a:p>
            <a:r>
              <a:rPr lang="en-US" sz="1800" dirty="0"/>
              <a:t>The </a:t>
            </a:r>
            <a:r>
              <a:rPr lang="en-US" sz="1800" dirty="0" smtClean="0">
                <a:solidFill>
                  <a:schemeClr val="tx1"/>
                </a:solidFill>
              </a:rPr>
              <a:t>ex-post phase: </a:t>
            </a:r>
            <a:endParaRPr lang="en-US" sz="1800" dirty="0">
              <a:solidFill>
                <a:schemeClr val="tx1"/>
              </a:solidFill>
            </a:endParaRPr>
          </a:p>
          <a:p>
            <a:pPr marL="285750" indent="-285750">
              <a:buFontTx/>
              <a:buChar char="-"/>
            </a:pPr>
            <a:r>
              <a:rPr lang="en-US" sz="1600" dirty="0" smtClean="0"/>
              <a:t>It will </a:t>
            </a:r>
            <a:r>
              <a:rPr lang="en-US" sz="1600" dirty="0"/>
              <a:t>be carried out for every </a:t>
            </a:r>
            <a:r>
              <a:rPr lang="en-US" sz="1600" dirty="0" err="1"/>
              <a:t>programme</a:t>
            </a:r>
            <a:r>
              <a:rPr lang="en-US" sz="1600" dirty="0"/>
              <a:t> by the end of their implementation period </a:t>
            </a:r>
            <a:endParaRPr lang="en-US" sz="1600" dirty="0" smtClean="0"/>
          </a:p>
          <a:p>
            <a:pPr marL="285750" indent="-285750">
              <a:buFontTx/>
              <a:buChar char="-"/>
            </a:pPr>
            <a:r>
              <a:rPr lang="en-US" sz="1600" dirty="0" smtClean="0"/>
              <a:t>It will </a:t>
            </a:r>
            <a:r>
              <a:rPr lang="en-US" sz="1600" dirty="0"/>
              <a:t>be </a:t>
            </a:r>
            <a:r>
              <a:rPr lang="en-US" sz="1600" dirty="0" smtClean="0"/>
              <a:t>summative on the effect </a:t>
            </a:r>
            <a:r>
              <a:rPr lang="en-US" sz="1600" dirty="0"/>
              <a:t>and greater </a:t>
            </a:r>
            <a:r>
              <a:rPr lang="en-US" sz="1600" dirty="0" smtClean="0"/>
              <a:t>impact</a:t>
            </a:r>
          </a:p>
          <a:p>
            <a:pPr marL="285750" indent="-285750">
              <a:buFontTx/>
              <a:buChar char="-"/>
            </a:pPr>
            <a:r>
              <a:rPr lang="en-US" sz="1600" dirty="0" smtClean="0"/>
              <a:t>It will </a:t>
            </a:r>
            <a:r>
              <a:rPr lang="en-US" sz="1600" dirty="0"/>
              <a:t>provide with valuable insight and awareness for future </a:t>
            </a:r>
            <a:r>
              <a:rPr lang="en-US" sz="1600" dirty="0" smtClean="0"/>
              <a:t>use</a:t>
            </a:r>
            <a:endParaRPr lang="el-GR" sz="1200" dirty="0"/>
          </a:p>
          <a:p>
            <a:pPr marL="342900" indent="-342900">
              <a:buFont typeface="Arial" panose="020B0604020202020204" pitchFamily="34" charset="0"/>
              <a:buChar char="•"/>
            </a:pPr>
            <a:endParaRPr lang="en-US" sz="1200" dirty="0" smtClean="0"/>
          </a:p>
          <a:p>
            <a:endParaRPr lang="el-GR" sz="12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2294949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39311" y="1290890"/>
            <a:ext cx="8640960" cy="454660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000" dirty="0" smtClean="0"/>
              <a:t>Management </a:t>
            </a:r>
            <a:r>
              <a:rPr lang="en-US" sz="2000" dirty="0"/>
              <a:t>and implementation	</a:t>
            </a:r>
            <a:endParaRPr lang="en-US" sz="2000" dirty="0" smtClean="0"/>
          </a:p>
          <a:p>
            <a:endParaRPr lang="en-US" sz="2000" dirty="0" smtClean="0"/>
          </a:p>
          <a:p>
            <a:r>
              <a:rPr lang="en-US" sz="2000" i="1" u="sng" dirty="0" smtClean="0"/>
              <a:t>      </a:t>
            </a:r>
            <a:r>
              <a:rPr lang="en-US" sz="2000" i="1" u="sng" dirty="0"/>
              <a:t>a. Management and control systems (MCS)</a:t>
            </a:r>
            <a:r>
              <a:rPr lang="el-GR" sz="2000" i="1" u="sng" dirty="0"/>
              <a:t> </a:t>
            </a:r>
            <a:endParaRPr lang="en-US" sz="2000" i="1" u="sng" dirty="0" smtClean="0"/>
          </a:p>
          <a:p>
            <a:endParaRPr lang="en-US" sz="2000" i="1" u="sng" dirty="0" smtClean="0"/>
          </a:p>
          <a:p>
            <a:pPr marL="285750" indent="-285750">
              <a:buFontTx/>
              <a:buChar char="-"/>
            </a:pPr>
            <a:r>
              <a:rPr lang="en-US" sz="1600" i="1" dirty="0" smtClean="0"/>
              <a:t>MCS at the national level covers all lifecycle of implementation, also at the level of </a:t>
            </a:r>
            <a:r>
              <a:rPr lang="en-US" sz="1600" i="1" dirty="0" err="1" smtClean="0"/>
              <a:t>programmes</a:t>
            </a:r>
            <a:r>
              <a:rPr lang="en-US" sz="1600" i="1" dirty="0" smtClean="0"/>
              <a:t> and projects</a:t>
            </a:r>
          </a:p>
          <a:p>
            <a:pPr marL="285750" indent="-285750">
              <a:buFontTx/>
              <a:buChar char="-"/>
            </a:pPr>
            <a:endParaRPr lang="en-US" sz="1600" i="1" dirty="0" smtClean="0"/>
          </a:p>
          <a:p>
            <a:pPr marL="285750" indent="-285750">
              <a:buFontTx/>
              <a:buChar char="-"/>
            </a:pPr>
            <a:r>
              <a:rPr lang="en-US" sz="1600" i="1" dirty="0" smtClean="0"/>
              <a:t>Thorough </a:t>
            </a:r>
            <a:r>
              <a:rPr lang="en-US" sz="1600" i="1" dirty="0"/>
              <a:t>and extensive Manual of </a:t>
            </a:r>
            <a:r>
              <a:rPr lang="en-US" sz="1600" i="1" dirty="0" smtClean="0"/>
              <a:t>Procedures</a:t>
            </a:r>
          </a:p>
          <a:p>
            <a:pPr marL="285750" indent="-285750">
              <a:buFontTx/>
              <a:buChar char="-"/>
            </a:pPr>
            <a:endParaRPr lang="en-US" sz="1600" i="1" dirty="0"/>
          </a:p>
          <a:p>
            <a:pPr marL="285750" indent="-285750">
              <a:buFontTx/>
              <a:buChar char="-"/>
            </a:pPr>
            <a:r>
              <a:rPr lang="en-US" sz="1600" i="1" dirty="0" smtClean="0"/>
              <a:t>Training on MCS coordinated by NFP in collaboration with MOU </a:t>
            </a:r>
            <a:r>
              <a:rPr lang="en-US" sz="1600" i="1" dirty="0" err="1" smtClean="0"/>
              <a:t>sa</a:t>
            </a:r>
            <a:r>
              <a:rPr lang="en-US" sz="1600" i="1" dirty="0" smtClean="0"/>
              <a:t> and Special Service MIS, in </a:t>
            </a:r>
            <a:r>
              <a:rPr lang="en-US" sz="1600" i="1" dirty="0"/>
              <a:t>October </a:t>
            </a:r>
            <a:r>
              <a:rPr lang="en-US" sz="1600" i="1" dirty="0" smtClean="0"/>
              <a:t>2020.  </a:t>
            </a:r>
            <a:r>
              <a:rPr lang="en-US" sz="1600" i="1" dirty="0"/>
              <a:t>4 days covering </a:t>
            </a:r>
            <a:r>
              <a:rPr lang="en-US" sz="1600" i="1" dirty="0" smtClean="0"/>
              <a:t>Legal framework, Operational Procedures, Management Information System (OPS EOX) </a:t>
            </a:r>
          </a:p>
          <a:p>
            <a:pPr marL="285750" indent="-285750">
              <a:buFontTx/>
              <a:buChar char="-"/>
            </a:pPr>
            <a:endParaRPr lang="en-US" sz="1600" i="1" dirty="0" smtClean="0"/>
          </a:p>
          <a:p>
            <a:pPr marL="285750" indent="-285750">
              <a:buFontTx/>
              <a:buChar char="-"/>
            </a:pPr>
            <a:r>
              <a:rPr lang="en-US" sz="1600" i="1" dirty="0"/>
              <a:t>-     All involved authorities and actors have started applying procedures of MCS as relevant, such as   calls, project contracts, payments and verification of expenditure, IFRs, reporting</a:t>
            </a:r>
          </a:p>
          <a:p>
            <a:pPr marL="285750" indent="-285750">
              <a:buFontTx/>
              <a:buChar char="-"/>
            </a:pPr>
            <a:endParaRPr lang="el-GR" sz="1600" i="1" dirty="0"/>
          </a:p>
          <a:p>
            <a:pPr marL="285750" indent="-285750">
              <a:buFontTx/>
              <a:buChar char="-"/>
            </a:pPr>
            <a:r>
              <a:rPr lang="en-US" sz="1600" i="1" dirty="0" smtClean="0"/>
              <a:t>Continuous </a:t>
            </a:r>
            <a:r>
              <a:rPr lang="en-US" sz="1600" i="1" dirty="0"/>
              <a:t>monitoring, risk assessment and mitigation </a:t>
            </a:r>
            <a:r>
              <a:rPr lang="en-US" sz="1600" i="1" dirty="0" smtClean="0"/>
              <a:t>actions</a:t>
            </a:r>
          </a:p>
          <a:p>
            <a:pPr marL="285750" indent="-285750">
              <a:buFontTx/>
              <a:buChar char="-"/>
            </a:pPr>
            <a:endParaRPr lang="en-US" sz="1600" i="1" dirty="0"/>
          </a:p>
          <a:p>
            <a:endParaRPr lang="en-US" sz="1600" i="1" dirty="0" smtClean="0"/>
          </a:p>
          <a:p>
            <a:endParaRPr lang="el-GR" sz="2000" dirty="0"/>
          </a:p>
          <a:p>
            <a:endParaRPr lang="el-GR" sz="2000" dirty="0"/>
          </a:p>
          <a:p>
            <a:pPr marL="342900" indent="-342900">
              <a:buFont typeface="Arial" panose="020B0604020202020204" pitchFamily="34" charset="0"/>
              <a:buChar char="•"/>
            </a:pPr>
            <a:endParaRPr lang="en-US" sz="2000" dirty="0" smtClean="0"/>
          </a:p>
          <a:p>
            <a:endParaRPr lang="el-GR" sz="20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4118843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51444" y="1556792"/>
            <a:ext cx="8640960" cy="3970536"/>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000" dirty="0" smtClean="0"/>
              <a:t>Management </a:t>
            </a:r>
            <a:r>
              <a:rPr lang="en-US" sz="2000" dirty="0"/>
              <a:t>and implementation	</a:t>
            </a:r>
            <a:endParaRPr lang="el-GR" sz="2000" dirty="0"/>
          </a:p>
          <a:p>
            <a:endParaRPr lang="en-US" sz="2000" i="1" u="sng" dirty="0" smtClean="0"/>
          </a:p>
          <a:p>
            <a:r>
              <a:rPr lang="en-US" sz="2000" i="1" u="sng" dirty="0" smtClean="0"/>
              <a:t>      </a:t>
            </a:r>
            <a:r>
              <a:rPr lang="en-US" sz="2000" i="1" u="sng" dirty="0"/>
              <a:t>b. </a:t>
            </a:r>
            <a:r>
              <a:rPr lang="en-US" sz="2000" i="1" u="sng" dirty="0" smtClean="0"/>
              <a:t>Irregularities</a:t>
            </a:r>
          </a:p>
          <a:p>
            <a:r>
              <a:rPr lang="en-US" sz="1600" dirty="0"/>
              <a:t>No irregularities reported  </a:t>
            </a:r>
            <a:r>
              <a:rPr lang="en-US" sz="1600" dirty="0" smtClean="0"/>
              <a:t>in </a:t>
            </a:r>
            <a:r>
              <a:rPr lang="en-US" sz="1600" dirty="0"/>
              <a:t>the reference </a:t>
            </a:r>
            <a:r>
              <a:rPr lang="en-US" sz="1600" dirty="0" smtClean="0"/>
              <a:t>period</a:t>
            </a:r>
          </a:p>
          <a:p>
            <a:r>
              <a:rPr lang="en-US" sz="1600" i="1" dirty="0"/>
              <a:t>	 </a:t>
            </a:r>
            <a:endParaRPr lang="en-US" sz="1600" i="1" dirty="0" smtClean="0"/>
          </a:p>
          <a:p>
            <a:r>
              <a:rPr lang="en-US" sz="2000" i="1" u="sng" dirty="0" smtClean="0"/>
              <a:t>      c</a:t>
            </a:r>
            <a:r>
              <a:rPr lang="en-US" sz="2000" i="1" u="sng" dirty="0"/>
              <a:t>.</a:t>
            </a:r>
            <a:r>
              <a:rPr lang="en-US" sz="2000" u="sng" dirty="0"/>
              <a:t> </a:t>
            </a:r>
            <a:r>
              <a:rPr lang="en-US" sz="2000" i="1" u="sng" dirty="0"/>
              <a:t>Complaints</a:t>
            </a:r>
            <a:r>
              <a:rPr lang="en-US" sz="2000" u="sng" dirty="0"/>
              <a:t>	</a:t>
            </a:r>
            <a:endParaRPr lang="en-US" sz="2000" u="sng" dirty="0" smtClean="0"/>
          </a:p>
          <a:p>
            <a:r>
              <a:rPr lang="en-US" sz="1600" dirty="0" smtClean="0"/>
              <a:t>No complaints reported in the reference period</a:t>
            </a:r>
          </a:p>
          <a:p>
            <a:endParaRPr lang="en-US" sz="1600" dirty="0" smtClean="0"/>
          </a:p>
          <a:p>
            <a:r>
              <a:rPr lang="en-US" sz="2000" i="1" u="sng" dirty="0" smtClean="0"/>
              <a:t>      </a:t>
            </a:r>
            <a:r>
              <a:rPr lang="en-US" sz="2000" i="1" u="sng" dirty="0"/>
              <a:t>d. </a:t>
            </a:r>
            <a:r>
              <a:rPr lang="en-US" sz="2000" i="1" u="sng" dirty="0" smtClean="0"/>
              <a:t>Audit</a:t>
            </a:r>
          </a:p>
          <a:p>
            <a:r>
              <a:rPr lang="en-US" sz="1600" dirty="0" smtClean="0"/>
              <a:t>Audit </a:t>
            </a:r>
            <a:r>
              <a:rPr lang="en-US" sz="1600" dirty="0"/>
              <a:t>strategy </a:t>
            </a:r>
            <a:r>
              <a:rPr lang="en-US" sz="1600" dirty="0" smtClean="0"/>
              <a:t>adopted by </a:t>
            </a:r>
            <a:r>
              <a:rPr lang="en-US" sz="1600" dirty="0"/>
              <a:t>Audit </a:t>
            </a:r>
            <a:r>
              <a:rPr lang="en-US" sz="1600" dirty="0" smtClean="0"/>
              <a:t>Authority (</a:t>
            </a:r>
            <a:r>
              <a:rPr lang="en-US" sz="1600" dirty="0"/>
              <a:t>EDEL</a:t>
            </a:r>
            <a:r>
              <a:rPr lang="en-US" sz="1600" dirty="0" smtClean="0"/>
              <a:t>)</a:t>
            </a:r>
            <a:r>
              <a:rPr lang="en-US" sz="1600" dirty="0"/>
              <a:t> on 8/9/2020</a:t>
            </a:r>
            <a:r>
              <a:rPr lang="en-US" sz="1600" dirty="0" smtClean="0"/>
              <a:t>, for </a:t>
            </a:r>
            <a:r>
              <a:rPr lang="en-US" sz="1600" dirty="0"/>
              <a:t>all </a:t>
            </a:r>
            <a:r>
              <a:rPr lang="en-US" sz="1600" dirty="0" err="1"/>
              <a:t>programmes</a:t>
            </a:r>
            <a:r>
              <a:rPr lang="en-US" sz="1600" dirty="0"/>
              <a:t> and period </a:t>
            </a:r>
            <a:r>
              <a:rPr lang="en-US" sz="1600" dirty="0" smtClean="0"/>
              <a:t>2014-2021. </a:t>
            </a:r>
            <a:r>
              <a:rPr lang="en-GB" sz="1600" dirty="0" smtClean="0"/>
              <a:t>As </a:t>
            </a:r>
            <a:r>
              <a:rPr lang="en-GB" sz="1600" dirty="0"/>
              <a:t>this strategy has been adopted before we have signed </a:t>
            </a:r>
            <a:r>
              <a:rPr lang="en-GB" sz="1600" dirty="0" smtClean="0"/>
              <a:t>Programme Agreements </a:t>
            </a:r>
            <a:r>
              <a:rPr lang="en-GB" sz="1600" dirty="0"/>
              <a:t>for all </a:t>
            </a:r>
            <a:r>
              <a:rPr lang="en-GB" sz="1600" dirty="0" smtClean="0"/>
              <a:t>programmes</a:t>
            </a:r>
            <a:r>
              <a:rPr lang="en-GB" sz="1600" dirty="0"/>
              <a:t>, the strategy will be updated, if it is considered as </a:t>
            </a:r>
            <a:r>
              <a:rPr lang="en-GB" sz="1600" dirty="0" smtClean="0"/>
              <a:t>necessary</a:t>
            </a:r>
          </a:p>
          <a:p>
            <a:endParaRPr lang="en-GB" sz="2000" dirty="0"/>
          </a:p>
          <a:p>
            <a:endParaRPr lang="el-GR" sz="2000" dirty="0"/>
          </a:p>
          <a:p>
            <a:endParaRPr lang="el-GR" sz="2000" dirty="0"/>
          </a:p>
          <a:p>
            <a:pPr marL="342900" indent="-342900">
              <a:buFont typeface="Arial" panose="020B0604020202020204" pitchFamily="34" charset="0"/>
              <a:buChar char="•"/>
            </a:pPr>
            <a:endParaRPr lang="en-US" sz="2000" dirty="0" smtClean="0"/>
          </a:p>
          <a:p>
            <a:endParaRPr lang="el-GR" sz="20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1041806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51520" y="1402680"/>
            <a:ext cx="8640960" cy="3970536"/>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000" dirty="0" smtClean="0"/>
              <a:t>Management </a:t>
            </a:r>
            <a:r>
              <a:rPr lang="en-US" sz="2000" dirty="0"/>
              <a:t>and implementation	</a:t>
            </a:r>
            <a:endParaRPr lang="en-US" sz="2000" dirty="0" smtClean="0"/>
          </a:p>
          <a:p>
            <a:endParaRPr lang="en-US" sz="2000" dirty="0"/>
          </a:p>
          <a:p>
            <a:r>
              <a:rPr lang="en-US" sz="2000" dirty="0" smtClean="0">
                <a:solidFill>
                  <a:schemeClr val="tx1"/>
                </a:solidFill>
              </a:rPr>
              <a:t>Covid19 pandemic impact :</a:t>
            </a:r>
          </a:p>
          <a:p>
            <a:endParaRPr lang="en-US" sz="2000" dirty="0"/>
          </a:p>
          <a:p>
            <a:r>
              <a:rPr lang="en-US" sz="2000" dirty="0" smtClean="0"/>
              <a:t>-    Bilateral initiatives implementation</a:t>
            </a:r>
          </a:p>
          <a:p>
            <a:r>
              <a:rPr lang="en-US" sz="2000" dirty="0" smtClean="0"/>
              <a:t>-    Communication events postponed</a:t>
            </a:r>
          </a:p>
          <a:p>
            <a:pPr marL="342900" indent="-342900">
              <a:buFontTx/>
              <a:buChar char="-"/>
            </a:pPr>
            <a:r>
              <a:rPr lang="en-US" sz="2000" dirty="0" smtClean="0"/>
              <a:t>Slight delays of procedures at the national level</a:t>
            </a:r>
          </a:p>
          <a:p>
            <a:pPr marL="342900" indent="-342900">
              <a:buFontTx/>
              <a:buChar char="-"/>
            </a:pPr>
            <a:r>
              <a:rPr lang="en-US" sz="2000" dirty="0" smtClean="0"/>
              <a:t>Delays of procedures at the </a:t>
            </a:r>
            <a:r>
              <a:rPr lang="en-US" sz="2000" dirty="0" err="1" smtClean="0"/>
              <a:t>programme</a:t>
            </a:r>
            <a:r>
              <a:rPr lang="en-US" sz="2000" dirty="0" smtClean="0"/>
              <a:t> level</a:t>
            </a:r>
          </a:p>
          <a:p>
            <a:pPr marL="342900" indent="-342900">
              <a:buFontTx/>
              <a:buChar char="-"/>
            </a:pPr>
            <a:r>
              <a:rPr lang="en-US" sz="2000" dirty="0" smtClean="0"/>
              <a:t>Most affected Asylum &amp; Migration as a crisis within a crisis</a:t>
            </a:r>
          </a:p>
          <a:p>
            <a:pPr marL="342900" indent="-342900">
              <a:buFontTx/>
              <a:buChar char="-"/>
            </a:pPr>
            <a:endParaRPr lang="en-US" sz="2000" dirty="0" smtClean="0"/>
          </a:p>
          <a:p>
            <a:pPr marL="342900" indent="-342900">
              <a:buFontTx/>
              <a:buChar char="-"/>
            </a:pPr>
            <a:endParaRPr lang="en-US" sz="2000" dirty="0" smtClean="0"/>
          </a:p>
          <a:p>
            <a:pPr marL="342900" indent="-342900">
              <a:buFontTx/>
              <a:buChar char="-"/>
            </a:pPr>
            <a:endParaRPr lang="en-US" sz="2000" dirty="0" smtClean="0"/>
          </a:p>
          <a:p>
            <a:endParaRPr lang="en-US" sz="2000" dirty="0" smtClean="0"/>
          </a:p>
          <a:p>
            <a:endParaRPr lang="el-GR" sz="2000" dirty="0"/>
          </a:p>
          <a:p>
            <a:endParaRPr lang="en-GB" sz="2000" dirty="0"/>
          </a:p>
          <a:p>
            <a:endParaRPr lang="el-GR" sz="2000" dirty="0"/>
          </a:p>
          <a:p>
            <a:endParaRPr lang="el-GR" sz="2000" dirty="0"/>
          </a:p>
          <a:p>
            <a:pPr marL="342900" indent="-342900">
              <a:buFont typeface="Arial" panose="020B0604020202020204" pitchFamily="34" charset="0"/>
              <a:buChar char="•"/>
            </a:pPr>
            <a:endParaRPr lang="en-US" sz="2000" dirty="0" smtClean="0"/>
          </a:p>
          <a:p>
            <a:endParaRPr lang="el-GR" sz="20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4750180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51520" y="1402679"/>
            <a:ext cx="8640960" cy="4258569"/>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lvl="0" fontAlgn="base"/>
            <a:r>
              <a:rPr lang="en-GB" sz="2400" dirty="0"/>
              <a:t>Issues for the Annual meeting </a:t>
            </a:r>
            <a:r>
              <a:rPr lang="en-GB" sz="2400" dirty="0" smtClean="0"/>
              <a:t>2020</a:t>
            </a:r>
          </a:p>
          <a:p>
            <a:pPr lvl="0" fontAlgn="base"/>
            <a:endParaRPr lang="el-GR" sz="2400" dirty="0"/>
          </a:p>
          <a:p>
            <a:pPr marL="342900" lvl="0" indent="-342900">
              <a:buFont typeface="Arial" panose="020B0604020202020204" pitchFamily="34" charset="0"/>
              <a:buChar char="•"/>
            </a:pPr>
            <a:r>
              <a:rPr lang="en-US" sz="1600" dirty="0" smtClean="0"/>
              <a:t>Status </a:t>
            </a:r>
            <a:r>
              <a:rPr lang="en-US" sz="1600" dirty="0"/>
              <a:t>of </a:t>
            </a:r>
            <a:r>
              <a:rPr lang="en-US" sz="1600" dirty="0" err="1"/>
              <a:t>Programmes</a:t>
            </a:r>
            <a:r>
              <a:rPr lang="en-US" sz="1600" dirty="0"/>
              <a:t>: Progress and outstanding </a:t>
            </a:r>
            <a:r>
              <a:rPr lang="en-US" sz="1600" dirty="0" smtClean="0"/>
              <a:t>issues, </a:t>
            </a:r>
            <a:r>
              <a:rPr lang="en-US" sz="1600" dirty="0"/>
              <a:t>timeframe, risks and </a:t>
            </a:r>
            <a:r>
              <a:rPr lang="en-US" sz="1600" dirty="0" smtClean="0"/>
              <a:t>mitigation, </a:t>
            </a:r>
            <a:r>
              <a:rPr lang="en-US" sz="1600" dirty="0"/>
              <a:t>planning and goals for the year </a:t>
            </a:r>
            <a:r>
              <a:rPr lang="en-US" sz="1600" dirty="0" smtClean="0"/>
              <a:t>ahead</a:t>
            </a:r>
          </a:p>
          <a:p>
            <a:pPr marL="342900" lvl="0" indent="-342900">
              <a:buFont typeface="Arial" panose="020B0604020202020204" pitchFamily="34" charset="0"/>
              <a:buChar char="•"/>
            </a:pPr>
            <a:endParaRPr lang="el-GR" sz="1600" dirty="0"/>
          </a:p>
          <a:p>
            <a:pPr marL="342900" lvl="0" indent="-342900">
              <a:buFont typeface="Arial" panose="020B0604020202020204" pitchFamily="34" charset="0"/>
              <a:buChar char="•"/>
            </a:pPr>
            <a:r>
              <a:rPr lang="en-US" sz="1600" dirty="0"/>
              <a:t>Status of the Bilateral Fund: Progress of implementation, </a:t>
            </a:r>
            <a:r>
              <a:rPr lang="en-US" sz="1600" dirty="0" err="1" smtClean="0"/>
              <a:t>workplan</a:t>
            </a:r>
            <a:r>
              <a:rPr lang="en-US" sz="1600" dirty="0" smtClean="0"/>
              <a:t>, </a:t>
            </a:r>
            <a:r>
              <a:rPr lang="en-US" sz="1600" dirty="0"/>
              <a:t>timeframe, planning and goals for the year </a:t>
            </a:r>
            <a:r>
              <a:rPr lang="en-US" sz="1600" dirty="0" smtClean="0"/>
              <a:t>ahead</a:t>
            </a:r>
          </a:p>
          <a:p>
            <a:pPr marL="342900" lvl="0" indent="-342900">
              <a:buFont typeface="Arial" panose="020B0604020202020204" pitchFamily="34" charset="0"/>
              <a:buChar char="•"/>
            </a:pPr>
            <a:endParaRPr lang="el-GR" sz="1600" dirty="0"/>
          </a:p>
          <a:p>
            <a:pPr marL="342900" indent="-342900">
              <a:buFont typeface="Arial" panose="020B0604020202020204" pitchFamily="34" charset="0"/>
              <a:buChar char="•"/>
            </a:pPr>
            <a:r>
              <a:rPr lang="en-US" sz="1600" dirty="0"/>
              <a:t>Midterm review and reserve allocation: </a:t>
            </a:r>
            <a:r>
              <a:rPr lang="en-US" sz="1600" dirty="0" smtClean="0"/>
              <a:t>Procedure and timeframe, </a:t>
            </a:r>
            <a:r>
              <a:rPr lang="en-US" sz="1600" dirty="0"/>
              <a:t>general directions and criteria for the reserve </a:t>
            </a:r>
            <a:r>
              <a:rPr lang="en-US" sz="1600" dirty="0" smtClean="0"/>
              <a:t>allocation, results </a:t>
            </a:r>
            <a:r>
              <a:rPr lang="en-US" sz="1600" dirty="0"/>
              <a:t>of the NFP-PO consultation, </a:t>
            </a:r>
            <a:r>
              <a:rPr lang="en-US" sz="1600" dirty="0" smtClean="0"/>
              <a:t>assessment</a:t>
            </a:r>
            <a:endParaRPr lang="en-US" sz="1600" dirty="0"/>
          </a:p>
          <a:p>
            <a:pPr marL="342900" indent="-342900">
              <a:buFont typeface="Arial" panose="020B0604020202020204" pitchFamily="34" charset="0"/>
              <a:buChar char="•"/>
            </a:pPr>
            <a:endParaRPr lang="en-US" sz="1600" dirty="0" smtClean="0"/>
          </a:p>
          <a:p>
            <a:pPr marL="342900" lvl="0" indent="-342900">
              <a:buFont typeface="Arial" panose="020B0604020202020204" pitchFamily="34" charset="0"/>
              <a:buChar char="•"/>
            </a:pPr>
            <a:r>
              <a:rPr lang="en-US" sz="1600" dirty="0" smtClean="0"/>
              <a:t>Communication </a:t>
            </a:r>
            <a:r>
              <a:rPr lang="en-US" sz="1600" dirty="0"/>
              <a:t>-Publicity: </a:t>
            </a:r>
            <a:r>
              <a:rPr lang="en-US" sz="1600" dirty="0" err="1" smtClean="0"/>
              <a:t>Covid</a:t>
            </a:r>
            <a:r>
              <a:rPr lang="en-US" sz="1600" dirty="0" smtClean="0"/>
              <a:t> </a:t>
            </a:r>
            <a:r>
              <a:rPr lang="en-US" sz="1600" dirty="0"/>
              <a:t>19 pandemic adjustments, launching </a:t>
            </a:r>
            <a:r>
              <a:rPr lang="en-US" sz="1600" dirty="0" smtClean="0"/>
              <a:t>and other events, other </a:t>
            </a:r>
            <a:r>
              <a:rPr lang="en-US" sz="1600" dirty="0"/>
              <a:t>related issues </a:t>
            </a:r>
            <a:r>
              <a:rPr lang="en-US" sz="1600" dirty="0" smtClean="0"/>
              <a:t> &amp; activities</a:t>
            </a:r>
          </a:p>
          <a:p>
            <a:pPr marL="342900" lvl="0" indent="-342900">
              <a:buFont typeface="Arial" panose="020B0604020202020204" pitchFamily="34" charset="0"/>
              <a:buChar char="•"/>
            </a:pPr>
            <a:endParaRPr lang="el-GR" sz="1600" dirty="0"/>
          </a:p>
          <a:p>
            <a:pPr marL="342900" lvl="0" indent="-342900">
              <a:buFont typeface="Arial" panose="020B0604020202020204" pitchFamily="34" charset="0"/>
              <a:buChar char="•"/>
            </a:pPr>
            <a:r>
              <a:rPr lang="en-US" sz="1600" dirty="0"/>
              <a:t>Organizational issues of NFP – Technical Assistance: Staffing of NFP and new Head of Service, new premises,  implementation of eligible actions/ </a:t>
            </a:r>
            <a:r>
              <a:rPr lang="en-US" sz="1600" dirty="0" smtClean="0"/>
              <a:t>expenditure</a:t>
            </a:r>
            <a:endParaRPr lang="el-GR" sz="2000" dirty="0"/>
          </a:p>
          <a:p>
            <a:pPr marL="342900" indent="-342900">
              <a:buFont typeface="Arial" panose="020B0604020202020204" pitchFamily="34" charset="0"/>
              <a:buChar char="•"/>
            </a:pPr>
            <a:endParaRPr lang="en-US" sz="2000" dirty="0" smtClean="0"/>
          </a:p>
          <a:p>
            <a:endParaRPr lang="el-GR" sz="20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9750121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2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7112" y="5733256"/>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351085" y="260648"/>
            <a:ext cx="1429793" cy="1152128"/>
          </a:xfrm>
          <a:prstGeom prst="rect">
            <a:avLst/>
          </a:prstGeom>
        </p:spPr>
      </p:pic>
      <p:sp>
        <p:nvSpPr>
          <p:cNvPr id="10" name="Tittel 1"/>
          <p:cNvSpPr txBox="1">
            <a:spLocks/>
          </p:cNvSpPr>
          <p:nvPr/>
        </p:nvSpPr>
        <p:spPr>
          <a:xfrm>
            <a:off x="2538869" y="489347"/>
            <a:ext cx="4663330" cy="615553"/>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pPr algn="ctr"/>
            <a:r>
              <a:rPr lang="en-GB" sz="2000" dirty="0">
                <a:solidFill>
                  <a:sysClr val="window" lastClr="FFFFFF"/>
                </a:solidFill>
                <a:effectLst>
                  <a:outerShdw blurRad="38100" dist="38100" dir="2700000" algn="tl">
                    <a:srgbClr val="000000">
                      <a:alpha val="43137"/>
                    </a:srgbClr>
                  </a:outerShdw>
                </a:effectLst>
                <a:latin typeface="Arial"/>
              </a:rPr>
              <a:t>EEA FM </a:t>
            </a:r>
            <a:r>
              <a:rPr lang="en-GB" sz="2000" dirty="0" smtClean="0">
                <a:solidFill>
                  <a:sysClr val="window" lastClr="FFFFFF"/>
                </a:solidFill>
                <a:latin typeface="Arial"/>
              </a:rPr>
              <a:t>2014-2021</a:t>
            </a:r>
          </a:p>
          <a:p>
            <a:pPr algn="ctr"/>
            <a:r>
              <a:rPr kumimoji="0" lang="en-GB" sz="2000" b="1"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Arial"/>
              </a:rPr>
              <a:t>ANNUAL MEETING 2020</a:t>
            </a:r>
          </a:p>
        </p:txBody>
      </p:sp>
      <p:sp>
        <p:nvSpPr>
          <p:cNvPr id="11" name="Ορθογώνιο 10"/>
          <p:cNvSpPr/>
          <p:nvPr/>
        </p:nvSpPr>
        <p:spPr>
          <a:xfrm>
            <a:off x="2201362" y="5182601"/>
            <a:ext cx="4572000" cy="461665"/>
          </a:xfrm>
          <a:prstGeom prst="rect">
            <a:avLst/>
          </a:prstGeom>
        </p:spPr>
        <p:txBody>
          <a:bodyPr>
            <a:spAutoFit/>
          </a:bodyPr>
          <a:lstStyle/>
          <a:p>
            <a:pPr lvl="0" algn="ctr" defTabSz="1828526"/>
            <a:r>
              <a:rPr lang="en-GB" sz="1200" b="1" dirty="0" smtClean="0">
                <a:solidFill>
                  <a:prstClr val="white"/>
                </a:solidFill>
                <a:latin typeface="Arial"/>
              </a:rPr>
              <a:t>Special Service EEA FM - National Focal Point </a:t>
            </a:r>
          </a:p>
          <a:p>
            <a:pPr lvl="0" algn="ctr" defTabSz="1828526"/>
            <a:r>
              <a:rPr lang="en-GB" sz="1200" b="1" dirty="0" smtClean="0">
                <a:solidFill>
                  <a:prstClr val="white"/>
                </a:solidFill>
                <a:latin typeface="Arial"/>
              </a:rPr>
              <a:t>General </a:t>
            </a:r>
            <a:r>
              <a:rPr lang="en-GB" sz="1200" b="1" dirty="0">
                <a:solidFill>
                  <a:prstClr val="white"/>
                </a:solidFill>
                <a:latin typeface="Arial"/>
              </a:rPr>
              <a:t>Secretariat for Public Investments &amp; NSRF</a:t>
            </a:r>
          </a:p>
        </p:txBody>
      </p:sp>
      <p:sp>
        <p:nvSpPr>
          <p:cNvPr id="8" name="Tittel 1"/>
          <p:cNvSpPr txBox="1">
            <a:spLocks/>
          </p:cNvSpPr>
          <p:nvPr/>
        </p:nvSpPr>
        <p:spPr>
          <a:xfrm>
            <a:off x="652100" y="3825326"/>
            <a:ext cx="2529657" cy="492443"/>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r>
              <a:rPr lang="en-GB" sz="3200" dirty="0" smtClean="0">
                <a:solidFill>
                  <a:sysClr val="window" lastClr="FFFFFF"/>
                </a:solidFill>
                <a:effectLst>
                  <a:outerShdw blurRad="38100" dist="38100" dir="2700000" algn="tl">
                    <a:srgbClr val="000000">
                      <a:alpha val="43137"/>
                    </a:srgbClr>
                  </a:outerShdw>
                </a:effectLst>
                <a:latin typeface="Arial"/>
              </a:rPr>
              <a:t>Thank you!</a:t>
            </a:r>
            <a:endParaRPr kumimoji="0" lang="en-GB" sz="2000" b="1" i="1" u="none" strike="noStrike" kern="120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Arial"/>
            </a:endParaRPr>
          </a:p>
        </p:txBody>
      </p:sp>
      <p:sp>
        <p:nvSpPr>
          <p:cNvPr id="9" name="Tittel 1"/>
          <p:cNvSpPr txBox="1">
            <a:spLocks/>
          </p:cNvSpPr>
          <p:nvPr/>
        </p:nvSpPr>
        <p:spPr>
          <a:xfrm>
            <a:off x="4571999" y="2657657"/>
            <a:ext cx="3816424" cy="707886"/>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r>
              <a:rPr lang="en-GB" sz="1400" dirty="0" err="1" smtClean="0">
                <a:solidFill>
                  <a:sysClr val="window" lastClr="FFFFFF"/>
                </a:solidFill>
                <a:effectLst>
                  <a:outerShdw blurRad="38100" dist="38100" dir="2700000" algn="tl">
                    <a:srgbClr val="000000">
                      <a:alpha val="43137"/>
                    </a:srgbClr>
                  </a:outerShdw>
                </a:effectLst>
                <a:latin typeface="Arial"/>
              </a:rPr>
              <a:t>Eleni</a:t>
            </a:r>
            <a:r>
              <a:rPr lang="en-GB" sz="1400" dirty="0" smtClean="0">
                <a:solidFill>
                  <a:sysClr val="window" lastClr="FFFFFF"/>
                </a:solidFill>
                <a:effectLst>
                  <a:outerShdw blurRad="38100" dist="38100" dir="2700000" algn="tl">
                    <a:srgbClr val="000000">
                      <a:alpha val="43137"/>
                    </a:srgbClr>
                  </a:outerShdw>
                </a:effectLst>
                <a:latin typeface="Arial"/>
              </a:rPr>
              <a:t> </a:t>
            </a:r>
            <a:r>
              <a:rPr lang="en-GB" sz="1400" dirty="0" smtClean="0">
                <a:solidFill>
                  <a:sysClr val="window" lastClr="FFFFFF"/>
                </a:solidFill>
                <a:effectLst>
                  <a:outerShdw blurRad="38100" dist="38100" dir="2700000" algn="tl">
                    <a:srgbClr val="000000">
                      <a:alpha val="43137"/>
                    </a:srgbClr>
                  </a:outerShdw>
                </a:effectLst>
                <a:latin typeface="Arial"/>
              </a:rPr>
              <a:t>KONTAXAKI, </a:t>
            </a:r>
            <a:r>
              <a:rPr lang="en-GB" sz="1400" dirty="0" smtClean="0">
                <a:solidFill>
                  <a:schemeClr val="tx1"/>
                </a:solidFill>
                <a:effectLst>
                  <a:outerShdw blurRad="38100" dist="38100" dir="2700000" algn="tl">
                    <a:srgbClr val="000000">
                      <a:alpha val="43137"/>
                    </a:srgbClr>
                  </a:outerShdw>
                </a:effectLst>
                <a:latin typeface="Arial"/>
                <a:hlinkClick r:id="rId5"/>
              </a:rPr>
              <a:t>e.kontaxaki@mnec.g</a:t>
            </a:r>
            <a:r>
              <a:rPr lang="en-GB" sz="1400" dirty="0" smtClean="0">
                <a:solidFill>
                  <a:sysClr val="window" lastClr="FFFFFF"/>
                </a:solidFill>
                <a:effectLst>
                  <a:outerShdw blurRad="38100" dist="38100" dir="2700000" algn="tl">
                    <a:srgbClr val="000000">
                      <a:alpha val="43137"/>
                    </a:srgbClr>
                  </a:outerShdw>
                </a:effectLst>
                <a:latin typeface="Arial"/>
                <a:hlinkClick r:id="rId5"/>
              </a:rPr>
              <a:t>r</a:t>
            </a:r>
            <a:endParaRPr lang="en-GB" sz="1400" dirty="0" smtClean="0">
              <a:solidFill>
                <a:sysClr val="window" lastClr="FFFFFF"/>
              </a:solidFill>
              <a:effectLst>
                <a:outerShdw blurRad="38100" dist="38100" dir="2700000" algn="tl">
                  <a:srgbClr val="000000">
                    <a:alpha val="43137"/>
                  </a:srgbClr>
                </a:outerShdw>
              </a:effectLst>
              <a:latin typeface="Arial"/>
            </a:endParaRPr>
          </a:p>
          <a:p>
            <a:endParaRPr lang="en-GB" sz="3200" dirty="0" smtClean="0">
              <a:solidFill>
                <a:sysClr val="window" lastClr="FFFFFF"/>
              </a:solidFill>
              <a:effectLst>
                <a:outerShdw blurRad="38100" dist="38100" dir="2700000" algn="tl">
                  <a:srgbClr val="000000">
                    <a:alpha val="43137"/>
                  </a:srgbClr>
                </a:outerShdw>
              </a:effectLst>
              <a:latin typeface="Arial"/>
            </a:endParaRPr>
          </a:p>
        </p:txBody>
      </p:sp>
      <p:sp>
        <p:nvSpPr>
          <p:cNvPr id="12" name="Tittel 1"/>
          <p:cNvSpPr txBox="1">
            <a:spLocks/>
          </p:cNvSpPr>
          <p:nvPr/>
        </p:nvSpPr>
        <p:spPr>
          <a:xfrm>
            <a:off x="3172962" y="1405373"/>
            <a:ext cx="3600400" cy="492443"/>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r>
              <a:rPr lang="en-GB" sz="3200" dirty="0" smtClean="0">
                <a:solidFill>
                  <a:schemeClr val="bg1">
                    <a:lumMod val="95000"/>
                  </a:schemeClr>
                </a:solidFill>
                <a:effectLst>
                  <a:outerShdw blurRad="38100" dist="38100" dir="2700000" algn="tl">
                    <a:srgbClr val="000000">
                      <a:alpha val="43137"/>
                    </a:srgbClr>
                  </a:outerShdw>
                </a:effectLst>
                <a:latin typeface="Arial"/>
              </a:rPr>
              <a:t>Strategic Report</a:t>
            </a:r>
            <a:endParaRPr kumimoji="0" lang="en-GB" sz="2000" b="1" i="1" u="none" strike="noStrike" kern="1200" cap="none" spc="0" normalizeH="0" baseline="0" noProof="0" dirty="0">
              <a:ln>
                <a:noFill/>
              </a:ln>
              <a:solidFill>
                <a:schemeClr val="bg1">
                  <a:lumMod val="95000"/>
                </a:schemeClr>
              </a:solidFill>
              <a:effectLst>
                <a:outerShdw blurRad="38100" dist="38100" dir="2700000" algn="tl">
                  <a:srgbClr val="000000">
                    <a:alpha val="43137"/>
                  </a:srgbClr>
                </a:outerShdw>
              </a:effectLst>
              <a:uLnTx/>
              <a:uFillTx/>
              <a:latin typeface="Arial"/>
            </a:endParaRPr>
          </a:p>
        </p:txBody>
      </p:sp>
      <p:sp>
        <p:nvSpPr>
          <p:cNvPr id="13" name="Tittel 1"/>
          <p:cNvSpPr txBox="1">
            <a:spLocks/>
          </p:cNvSpPr>
          <p:nvPr/>
        </p:nvSpPr>
        <p:spPr>
          <a:xfrm>
            <a:off x="4590865" y="3140968"/>
            <a:ext cx="4279658" cy="923330"/>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r>
              <a:rPr lang="en-GB" sz="2000" dirty="0" smtClean="0">
                <a:solidFill>
                  <a:sysClr val="window" lastClr="FFFFFF"/>
                </a:solidFill>
                <a:effectLst>
                  <a:outerShdw blurRad="38100" dist="38100" dir="2700000" algn="tl">
                    <a:srgbClr val="000000">
                      <a:alpha val="43137"/>
                    </a:srgbClr>
                  </a:outerShdw>
                </a:effectLst>
                <a:latin typeface="Arial"/>
              </a:rPr>
              <a:t>National Focal Point, Greece</a:t>
            </a:r>
          </a:p>
          <a:p>
            <a:r>
              <a:rPr kumimoji="0" lang="en-GB" sz="2000" b="1" i="1"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Arial"/>
                <a:hlinkClick r:id="rId6"/>
              </a:rPr>
              <a:t>contact-eeagrants@mnec.gr</a:t>
            </a:r>
            <a:endParaRPr kumimoji="0" lang="en-GB" sz="2000" b="1" i="1"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Arial"/>
            </a:endParaRPr>
          </a:p>
          <a:p>
            <a:endParaRPr kumimoji="0" lang="en-GB" sz="2000" b="1" i="1" u="none" strike="noStrike" kern="120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Arial"/>
            </a:endParaRPr>
          </a:p>
        </p:txBody>
      </p:sp>
    </p:spTree>
    <p:extLst>
      <p:ext uri="{BB962C8B-B14F-4D97-AF65-F5344CB8AC3E}">
        <p14:creationId xmlns:p14="http://schemas.microsoft.com/office/powerpoint/2010/main" val="384760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2285999" y="5599857"/>
            <a:ext cx="4572000" cy="461665"/>
          </a:xfrm>
          <a:prstGeom prst="rect">
            <a:avLst/>
          </a:prstGeom>
        </p:spPr>
        <p:txBody>
          <a:bodyPr>
            <a:spAutoFit/>
          </a:bodyPr>
          <a:lstStyle/>
          <a:p>
            <a:pPr lvl="0" algn="ctr" defTabSz="1828526"/>
            <a:r>
              <a:rPr lang="en-GB" sz="1200" b="1" dirty="0" smtClean="0">
                <a:solidFill>
                  <a:prstClr val="white"/>
                </a:solidFill>
                <a:latin typeface="Arial"/>
              </a:rPr>
              <a:t>Special Service EEA FM - National Focal Point </a:t>
            </a:r>
          </a:p>
          <a:p>
            <a:pPr lvl="0" algn="ctr" defTabSz="1828526"/>
            <a:r>
              <a:rPr lang="en-GB" sz="1200" b="1" dirty="0" smtClean="0">
                <a:solidFill>
                  <a:prstClr val="white"/>
                </a:solidFill>
                <a:latin typeface="Arial"/>
              </a:rPr>
              <a:t>General </a:t>
            </a:r>
            <a:r>
              <a:rPr lang="en-GB" sz="1200" b="1" dirty="0">
                <a:solidFill>
                  <a:prstClr val="white"/>
                </a:solidFill>
                <a:latin typeface="Arial"/>
              </a:rPr>
              <a:t>Secretariat for Public Investments &amp; NSRF</a:t>
            </a:r>
          </a:p>
        </p:txBody>
      </p:sp>
      <p:sp>
        <p:nvSpPr>
          <p:cNvPr id="9" name="Τίτλος 1"/>
          <p:cNvSpPr txBox="1">
            <a:spLocks/>
          </p:cNvSpPr>
          <p:nvPr/>
        </p:nvSpPr>
        <p:spPr>
          <a:xfrm>
            <a:off x="1187624" y="413520"/>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7112" y="6016679"/>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endParaRPr lang="en-US" sz="2000" dirty="0"/>
          </a:p>
          <a:p>
            <a:endParaRPr lang="el-GR" sz="2000" dirty="0"/>
          </a:p>
        </p:txBody>
      </p:sp>
      <p:sp>
        <p:nvSpPr>
          <p:cNvPr id="12" name="Τίτλος 1"/>
          <p:cNvSpPr txBox="1">
            <a:spLocks/>
          </p:cNvSpPr>
          <p:nvPr/>
        </p:nvSpPr>
        <p:spPr>
          <a:xfrm>
            <a:off x="341276" y="1490738"/>
            <a:ext cx="8280920" cy="4109119"/>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1400" dirty="0" smtClean="0">
                <a:solidFill>
                  <a:schemeClr val="bg1">
                    <a:lumMod val="95000"/>
                  </a:schemeClr>
                </a:solidFill>
              </a:rPr>
              <a:t>Table of contents 		</a:t>
            </a:r>
            <a:r>
              <a:rPr lang="en-US" sz="1400" dirty="0"/>
              <a:t>Annexes (not published)</a:t>
            </a:r>
            <a:endParaRPr lang="el-GR" sz="1400" dirty="0"/>
          </a:p>
          <a:p>
            <a:r>
              <a:rPr lang="en-US" sz="1400" dirty="0" smtClean="0">
                <a:solidFill>
                  <a:schemeClr val="bg1">
                    <a:lumMod val="95000"/>
                  </a:schemeClr>
                </a:solidFill>
              </a:rPr>
              <a:t>	</a:t>
            </a:r>
            <a:endParaRPr lang="el-GR" sz="1400" dirty="0" smtClean="0">
              <a:solidFill>
                <a:schemeClr val="bg1">
                  <a:lumMod val="95000"/>
                </a:schemeClr>
              </a:solidFill>
            </a:endParaRPr>
          </a:p>
          <a:p>
            <a:r>
              <a:rPr lang="en-US" sz="1400" dirty="0" smtClean="0"/>
              <a:t>1. Executive summary</a:t>
            </a:r>
            <a:r>
              <a:rPr lang="en-GB" sz="1400" dirty="0"/>
              <a:t> </a:t>
            </a:r>
            <a:r>
              <a:rPr lang="en-US" sz="1400" dirty="0"/>
              <a:t> </a:t>
            </a:r>
            <a:r>
              <a:rPr lang="en-US" sz="1400" dirty="0" smtClean="0"/>
              <a:t>		A</a:t>
            </a:r>
            <a:r>
              <a:rPr lang="en-US" sz="1400" dirty="0"/>
              <a:t>.  </a:t>
            </a:r>
            <a:r>
              <a:rPr lang="en-US" sz="1400" i="1" dirty="0"/>
              <a:t>Risk assessment and management plan</a:t>
            </a:r>
            <a:endParaRPr lang="el-GR" sz="1400" dirty="0"/>
          </a:p>
          <a:p>
            <a:r>
              <a:rPr lang="en-US" sz="1400" dirty="0" smtClean="0"/>
              <a:t>2. Political</a:t>
            </a:r>
            <a:r>
              <a:rPr lang="en-US" sz="1400" dirty="0"/>
              <a:t>, economic and social </a:t>
            </a:r>
            <a:r>
              <a:rPr lang="en-US" sz="1400" dirty="0" smtClean="0"/>
              <a:t>context                  </a:t>
            </a:r>
            <a:r>
              <a:rPr lang="en-US" sz="1400" i="1" dirty="0" smtClean="0"/>
              <a:t>B</a:t>
            </a:r>
            <a:r>
              <a:rPr lang="en-US" sz="1400" i="1" dirty="0"/>
              <a:t>.  Evaluation plan</a:t>
            </a:r>
            <a:endParaRPr lang="el-GR" sz="1400" dirty="0"/>
          </a:p>
          <a:p>
            <a:r>
              <a:rPr lang="en-US" sz="1400" dirty="0" smtClean="0"/>
              <a:t>3. Effects </a:t>
            </a:r>
            <a:r>
              <a:rPr lang="en-US" sz="1400" dirty="0"/>
              <a:t>of the </a:t>
            </a:r>
            <a:r>
              <a:rPr lang="en-US" sz="1400" dirty="0" smtClean="0"/>
              <a:t>Grants		</a:t>
            </a:r>
            <a:r>
              <a:rPr lang="en-US" sz="1400" i="1" dirty="0" smtClean="0"/>
              <a:t>C</a:t>
            </a:r>
            <a:r>
              <a:rPr lang="en-US" sz="1400" i="1" dirty="0"/>
              <a:t>.  Cooperation with Donor </a:t>
            </a:r>
            <a:r>
              <a:rPr lang="en-US" sz="1400" i="1" dirty="0" err="1"/>
              <a:t>Programme</a:t>
            </a:r>
            <a:r>
              <a:rPr lang="en-US" sz="1400" i="1" dirty="0"/>
              <a:t> Partners and </a:t>
            </a:r>
            <a:r>
              <a:rPr lang="en-US" sz="1400" i="1" dirty="0" smtClean="0"/>
              <a:t>IOs </a:t>
            </a:r>
            <a:r>
              <a:rPr lang="en-US" sz="1400" dirty="0" smtClean="0"/>
              <a:t>4. 4. Status of </a:t>
            </a:r>
            <a:r>
              <a:rPr lang="en-US" sz="1400" dirty="0" err="1" smtClean="0"/>
              <a:t>programmes</a:t>
            </a:r>
            <a:r>
              <a:rPr lang="en-US" sz="1400" dirty="0" smtClean="0"/>
              <a:t> 	</a:t>
            </a:r>
            <a:r>
              <a:rPr lang="en-US" sz="1400" i="1" dirty="0" smtClean="0"/>
              <a:t>D</a:t>
            </a:r>
            <a:r>
              <a:rPr lang="en-US" sz="1400" i="1" dirty="0"/>
              <a:t>. Technical assistance report</a:t>
            </a:r>
            <a:endParaRPr lang="el-GR" sz="1400" dirty="0"/>
          </a:p>
          <a:p>
            <a:r>
              <a:rPr lang="en-US" sz="1400" dirty="0" smtClean="0"/>
              <a:t>5. Status </a:t>
            </a:r>
            <a:r>
              <a:rPr lang="en-US" sz="1400" dirty="0"/>
              <a:t>of bilateral </a:t>
            </a:r>
            <a:r>
              <a:rPr lang="en-US" sz="1400" dirty="0" smtClean="0"/>
              <a:t>funds	          </a:t>
            </a:r>
            <a:r>
              <a:rPr lang="en-US" sz="1400" i="1" dirty="0" smtClean="0"/>
              <a:t>Overview </a:t>
            </a:r>
            <a:r>
              <a:rPr lang="en-US" sz="1400" i="1" dirty="0"/>
              <a:t>of main activities</a:t>
            </a:r>
            <a:endParaRPr lang="el-GR" sz="1400" dirty="0"/>
          </a:p>
          <a:p>
            <a:r>
              <a:rPr lang="en-US" sz="1400" dirty="0" smtClean="0"/>
              <a:t>6.Management </a:t>
            </a:r>
            <a:r>
              <a:rPr lang="en-US" sz="1400" dirty="0"/>
              <a:t>and </a:t>
            </a:r>
            <a:r>
              <a:rPr lang="en-US" sz="1400" dirty="0" smtClean="0"/>
              <a:t>implementation	          </a:t>
            </a:r>
            <a:r>
              <a:rPr lang="el-GR" sz="1400" i="1" dirty="0" err="1" smtClean="0"/>
              <a:t>Budget</a:t>
            </a:r>
            <a:r>
              <a:rPr lang="el-GR" sz="1400" i="1" dirty="0" smtClean="0"/>
              <a:t> </a:t>
            </a:r>
            <a:r>
              <a:rPr lang="el-GR" sz="1400" i="1" dirty="0" err="1"/>
              <a:t>overview</a:t>
            </a:r>
            <a:endParaRPr lang="el-GR" sz="1400" dirty="0"/>
          </a:p>
          <a:p>
            <a:r>
              <a:rPr lang="en-US" sz="1400" i="1" dirty="0" smtClean="0"/>
              <a:t>      a. Management </a:t>
            </a:r>
            <a:r>
              <a:rPr lang="en-US" sz="1400" i="1" dirty="0"/>
              <a:t>and control systems (MCS</a:t>
            </a:r>
            <a:r>
              <a:rPr lang="en-US" sz="1400" i="1" dirty="0" smtClean="0"/>
              <a:t>)</a:t>
            </a:r>
            <a:r>
              <a:rPr lang="el-GR" sz="1400" i="1" dirty="0"/>
              <a:t> </a:t>
            </a:r>
            <a:r>
              <a:rPr lang="en-US" sz="1400" i="1" dirty="0" smtClean="0"/>
              <a:t>	          </a:t>
            </a:r>
            <a:r>
              <a:rPr lang="el-GR" sz="1400" i="1" dirty="0" err="1" smtClean="0"/>
              <a:t>Procurement</a:t>
            </a:r>
            <a:endParaRPr lang="el-GR" sz="1400" dirty="0"/>
          </a:p>
          <a:p>
            <a:r>
              <a:rPr lang="en-US" sz="1400" i="1" dirty="0" smtClean="0"/>
              <a:t>      b. Irregularities		          </a:t>
            </a:r>
            <a:r>
              <a:rPr lang="el-GR" sz="1400" i="1" dirty="0" err="1" smtClean="0"/>
              <a:t>Staffing</a:t>
            </a:r>
            <a:endParaRPr lang="el-GR" sz="1400" dirty="0"/>
          </a:p>
          <a:p>
            <a:r>
              <a:rPr lang="en-US" sz="1400" i="1" dirty="0" smtClean="0"/>
              <a:t>      c.</a:t>
            </a:r>
            <a:r>
              <a:rPr lang="en-US" sz="1400" dirty="0"/>
              <a:t> </a:t>
            </a:r>
            <a:r>
              <a:rPr lang="en-US" sz="1400" i="1" dirty="0" smtClean="0"/>
              <a:t>Complaints</a:t>
            </a:r>
            <a:r>
              <a:rPr lang="en-US" sz="1400" dirty="0"/>
              <a:t>	</a:t>
            </a:r>
            <a:endParaRPr lang="el-GR" sz="1400" dirty="0"/>
          </a:p>
          <a:p>
            <a:r>
              <a:rPr lang="en-US" sz="1400" i="1" dirty="0" smtClean="0"/>
              <a:t>      d. Audit</a:t>
            </a:r>
            <a:r>
              <a:rPr lang="en-US" sz="1400" dirty="0"/>
              <a:t>	</a:t>
            </a:r>
            <a:endParaRPr lang="el-GR" sz="1400" dirty="0"/>
          </a:p>
          <a:p>
            <a:r>
              <a:rPr lang="en-US" sz="1400" dirty="0"/>
              <a:t>7</a:t>
            </a:r>
            <a:r>
              <a:rPr lang="en-US" sz="1400" dirty="0" smtClean="0"/>
              <a:t>. Communication</a:t>
            </a:r>
            <a:r>
              <a:rPr lang="en-US" sz="1400" dirty="0"/>
              <a:t>	</a:t>
            </a:r>
            <a:endParaRPr lang="el-GR" sz="1400" dirty="0"/>
          </a:p>
          <a:p>
            <a:r>
              <a:rPr lang="en-US" sz="1400" dirty="0"/>
              <a:t>8</a:t>
            </a:r>
            <a:r>
              <a:rPr lang="en-US" sz="1400" dirty="0" smtClean="0"/>
              <a:t>. Monitoring </a:t>
            </a:r>
            <a:r>
              <a:rPr lang="en-US" sz="1400" dirty="0"/>
              <a:t>and evaluation</a:t>
            </a:r>
            <a:endParaRPr lang="el-GR" sz="1400" dirty="0"/>
          </a:p>
          <a:p>
            <a:r>
              <a:rPr lang="en-US" sz="1400" i="1" dirty="0" smtClean="0"/>
              <a:t>      a. Monitoring</a:t>
            </a:r>
            <a:endParaRPr lang="el-GR" sz="1400" dirty="0"/>
          </a:p>
          <a:p>
            <a:r>
              <a:rPr lang="en-US" sz="1400" i="1" dirty="0" smtClean="0"/>
              <a:t>      b. Evaluation</a:t>
            </a:r>
            <a:endParaRPr lang="el-GR" sz="1400" dirty="0"/>
          </a:p>
          <a:p>
            <a:r>
              <a:rPr lang="en-US" sz="1400" dirty="0"/>
              <a:t>9</a:t>
            </a:r>
            <a:r>
              <a:rPr lang="en-US" sz="1400" dirty="0" smtClean="0"/>
              <a:t>. Issues </a:t>
            </a:r>
            <a:r>
              <a:rPr lang="en-US" sz="1400" dirty="0"/>
              <a:t>for the Annual meeting </a:t>
            </a:r>
            <a:r>
              <a:rPr lang="en-US" sz="1400" dirty="0" smtClean="0"/>
              <a:t>2020</a:t>
            </a:r>
            <a:endParaRPr lang="el-GR" sz="1400" dirty="0"/>
          </a:p>
        </p:txBody>
      </p:sp>
    </p:spTree>
    <p:extLst>
      <p:ext uri="{BB962C8B-B14F-4D97-AF65-F5344CB8AC3E}">
        <p14:creationId xmlns:p14="http://schemas.microsoft.com/office/powerpoint/2010/main" val="764396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2285999" y="5599857"/>
            <a:ext cx="4572000" cy="461665"/>
          </a:xfrm>
          <a:prstGeom prst="rect">
            <a:avLst/>
          </a:prstGeom>
        </p:spPr>
        <p:txBody>
          <a:bodyPr>
            <a:spAutoFit/>
          </a:bodyPr>
          <a:lstStyle/>
          <a:p>
            <a:pPr lvl="0" algn="ctr" defTabSz="1828526"/>
            <a:r>
              <a:rPr lang="en-GB" sz="1200" b="1" dirty="0" smtClean="0">
                <a:solidFill>
                  <a:prstClr val="white"/>
                </a:solidFill>
                <a:latin typeface="Arial"/>
              </a:rPr>
              <a:t>Special Service EEA FM - National Focal Point </a:t>
            </a:r>
          </a:p>
          <a:p>
            <a:pPr lvl="0" algn="ctr" defTabSz="1828526"/>
            <a:r>
              <a:rPr lang="en-GB" sz="1200" b="1" dirty="0" smtClean="0">
                <a:solidFill>
                  <a:prstClr val="white"/>
                </a:solidFill>
                <a:latin typeface="Arial"/>
              </a:rPr>
              <a:t>General </a:t>
            </a:r>
            <a:r>
              <a:rPr lang="en-GB" sz="1200" b="1" dirty="0">
                <a:solidFill>
                  <a:prstClr val="white"/>
                </a:solidFill>
                <a:latin typeface="Arial"/>
              </a:rPr>
              <a:t>Secretariat for 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7112" y="6016679"/>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a:solidFill>
                  <a:schemeClr val="tx1"/>
                </a:solidFill>
              </a:rPr>
              <a:t>Political, economic and social </a:t>
            </a:r>
            <a:r>
              <a:rPr lang="en-GB" sz="2800" dirty="0" smtClean="0">
                <a:solidFill>
                  <a:schemeClr val="tx1"/>
                </a:solidFill>
              </a:rPr>
              <a:t>context</a:t>
            </a:r>
          </a:p>
          <a:p>
            <a:endParaRPr lang="en-US" sz="2000" dirty="0"/>
          </a:p>
          <a:p>
            <a:endParaRPr lang="el-GR" sz="2000" dirty="0"/>
          </a:p>
        </p:txBody>
      </p:sp>
      <p:sp>
        <p:nvSpPr>
          <p:cNvPr id="12" name="Τίτλος 1"/>
          <p:cNvSpPr txBox="1">
            <a:spLocks/>
          </p:cNvSpPr>
          <p:nvPr/>
        </p:nvSpPr>
        <p:spPr>
          <a:xfrm>
            <a:off x="341276" y="1336105"/>
            <a:ext cx="8280920" cy="5328274"/>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endParaRPr lang="en-GB" sz="2000" dirty="0" smtClean="0"/>
          </a:p>
          <a:p>
            <a:r>
              <a:rPr lang="en-GB" sz="2000" dirty="0" smtClean="0"/>
              <a:t>B</a:t>
            </a:r>
            <a:r>
              <a:rPr lang="en-US" sz="2000" dirty="0" err="1"/>
              <a:t>efore</a:t>
            </a:r>
            <a:r>
              <a:rPr lang="en-US" sz="2000" dirty="0"/>
              <a:t> Covid19 </a:t>
            </a:r>
            <a:endParaRPr lang="en-US" sz="2000" dirty="0" smtClean="0"/>
          </a:p>
          <a:p>
            <a:pPr marL="342900" indent="-342900">
              <a:buFont typeface="Arial" panose="020B0604020202020204" pitchFamily="34" charset="0"/>
              <a:buChar char="•"/>
            </a:pPr>
            <a:r>
              <a:rPr lang="en-US" sz="1600" dirty="0" smtClean="0"/>
              <a:t>Recovering from economic crisis</a:t>
            </a:r>
          </a:p>
          <a:p>
            <a:pPr marL="342900" indent="-342900">
              <a:buFont typeface="Arial" panose="020B0604020202020204" pitchFamily="34" charset="0"/>
              <a:buChar char="•"/>
            </a:pPr>
            <a:r>
              <a:rPr lang="en-US" sz="1600" dirty="0" smtClean="0"/>
              <a:t>Surplus of 2% for 3 consecutive </a:t>
            </a:r>
            <a:r>
              <a:rPr lang="en-US" sz="1600" dirty="0" err="1" smtClean="0"/>
              <a:t>yrs</a:t>
            </a:r>
            <a:endParaRPr lang="en-US" sz="1600" dirty="0" smtClean="0"/>
          </a:p>
          <a:p>
            <a:pPr marL="342900" indent="-342900">
              <a:buFont typeface="Arial" panose="020B0604020202020204" pitchFamily="34" charset="0"/>
              <a:buChar char="•"/>
            </a:pPr>
            <a:r>
              <a:rPr lang="en-US" sz="1600" dirty="0"/>
              <a:t>Economy Climate Index </a:t>
            </a:r>
            <a:r>
              <a:rPr lang="en-US" sz="1600" dirty="0" smtClean="0"/>
              <a:t>highest </a:t>
            </a:r>
            <a:r>
              <a:rPr lang="en-US" sz="1600" dirty="0"/>
              <a:t>performance in </a:t>
            </a:r>
            <a:r>
              <a:rPr lang="en-US" sz="1600" dirty="0" smtClean="0"/>
              <a:t>20 years</a:t>
            </a:r>
          </a:p>
          <a:p>
            <a:pPr marL="342900" indent="-342900">
              <a:buFont typeface="Arial" panose="020B0604020202020204" pitchFamily="34" charset="0"/>
              <a:buChar char="•"/>
            </a:pPr>
            <a:r>
              <a:rPr lang="en-US" sz="1600" dirty="0" smtClean="0"/>
              <a:t>Unemployment improves but remains high especially for women and young</a:t>
            </a:r>
          </a:p>
          <a:p>
            <a:pPr marL="342900" indent="-342900">
              <a:buFont typeface="Arial" panose="020B0604020202020204" pitchFamily="34" charset="0"/>
              <a:buChar char="•"/>
            </a:pPr>
            <a:r>
              <a:rPr lang="en-US" sz="1600" dirty="0"/>
              <a:t>A</a:t>
            </a:r>
            <a:r>
              <a:rPr lang="en-US" sz="1600" dirty="0" smtClean="0"/>
              <a:t>sylum </a:t>
            </a:r>
            <a:r>
              <a:rPr lang="en-US" sz="1600" dirty="0"/>
              <a:t>and </a:t>
            </a:r>
            <a:r>
              <a:rPr lang="en-US" sz="1600" dirty="0" smtClean="0"/>
              <a:t>migration: </a:t>
            </a:r>
            <a:r>
              <a:rPr lang="en-US" sz="1600" dirty="0"/>
              <a:t>Greece is continuously facing new arrivals</a:t>
            </a:r>
            <a:endParaRPr lang="en-US" sz="1600" dirty="0" smtClean="0"/>
          </a:p>
          <a:p>
            <a:endParaRPr lang="en-GB" sz="2000" dirty="0" smtClean="0"/>
          </a:p>
          <a:p>
            <a:r>
              <a:rPr lang="en-GB" sz="2000" dirty="0" smtClean="0"/>
              <a:t>After </a:t>
            </a:r>
            <a:r>
              <a:rPr lang="en-US" sz="2000" dirty="0" smtClean="0"/>
              <a:t>Covid19 </a:t>
            </a:r>
          </a:p>
          <a:p>
            <a:pPr marL="285750" indent="-285750">
              <a:buFont typeface="Arial" panose="020B0604020202020204" pitchFamily="34" charset="0"/>
              <a:buChar char="•"/>
            </a:pPr>
            <a:r>
              <a:rPr lang="en-US" sz="1600" dirty="0" smtClean="0"/>
              <a:t>Reduction </a:t>
            </a:r>
            <a:r>
              <a:rPr lang="en-US" sz="1600" dirty="0"/>
              <a:t>of GDP by </a:t>
            </a:r>
            <a:r>
              <a:rPr lang="en-US" sz="1600" dirty="0" smtClean="0"/>
              <a:t>approx. 7.16</a:t>
            </a:r>
            <a:r>
              <a:rPr lang="en-US" sz="1600" dirty="0"/>
              <a:t>% </a:t>
            </a:r>
          </a:p>
          <a:p>
            <a:pPr marL="285750" indent="-285750">
              <a:buFont typeface="Arial" panose="020B0604020202020204" pitchFamily="34" charset="0"/>
              <a:buChar char="•"/>
            </a:pPr>
            <a:r>
              <a:rPr lang="en-US" sz="1600" dirty="0" smtClean="0"/>
              <a:t>Reduction </a:t>
            </a:r>
            <a:r>
              <a:rPr lang="en-US" sz="1600" dirty="0"/>
              <a:t>in </a:t>
            </a:r>
            <a:r>
              <a:rPr lang="en-US" sz="1600" dirty="0" smtClean="0"/>
              <a:t>employment approx. </a:t>
            </a:r>
            <a:r>
              <a:rPr lang="en-US" sz="1600" dirty="0"/>
              <a:t>7.20%</a:t>
            </a:r>
            <a:endParaRPr lang="el-GR" sz="1600" dirty="0"/>
          </a:p>
          <a:p>
            <a:pPr marL="285750" indent="-285750">
              <a:buFont typeface="Arial" panose="020B0604020202020204" pitchFamily="34" charset="0"/>
              <a:buChar char="•"/>
            </a:pPr>
            <a:r>
              <a:rPr lang="en-US" sz="1600" dirty="0" smtClean="0"/>
              <a:t>Acceleration of digital transformation and tele-working environment</a:t>
            </a:r>
          </a:p>
          <a:p>
            <a:pPr marL="285750" indent="-285750">
              <a:buFont typeface="Arial" panose="020B0604020202020204" pitchFamily="34" charset="0"/>
              <a:buChar char="•"/>
            </a:pPr>
            <a:r>
              <a:rPr lang="en-US" sz="1600" dirty="0"/>
              <a:t>Asylum and migration: Greece is continuously facing new arrivals</a:t>
            </a:r>
          </a:p>
          <a:p>
            <a:pPr marL="285750" indent="-285750">
              <a:buFont typeface="Arial" panose="020B0604020202020204" pitchFamily="34" charset="0"/>
              <a:buChar char="•"/>
            </a:pPr>
            <a:endParaRPr lang="el-GR" sz="16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smtClean="0"/>
          </a:p>
          <a:p>
            <a:endParaRPr lang="el-GR" sz="2000" dirty="0"/>
          </a:p>
        </p:txBody>
      </p:sp>
    </p:spTree>
    <p:extLst>
      <p:ext uri="{BB962C8B-B14F-4D97-AF65-F5344CB8AC3E}">
        <p14:creationId xmlns:p14="http://schemas.microsoft.com/office/powerpoint/2010/main" val="31320736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2195736" y="5631631"/>
            <a:ext cx="4572000" cy="461665"/>
          </a:xfrm>
          <a:prstGeom prst="rect">
            <a:avLst/>
          </a:prstGeom>
        </p:spPr>
        <p:txBody>
          <a:bodyPr>
            <a:spAutoFit/>
          </a:bodyPr>
          <a:lstStyle/>
          <a:p>
            <a:pPr lvl="0" algn="ctr" defTabSz="1828526"/>
            <a:r>
              <a:rPr lang="en-GB" sz="1200" b="1" dirty="0" smtClean="0">
                <a:solidFill>
                  <a:prstClr val="white"/>
                </a:solidFill>
                <a:latin typeface="Arial"/>
              </a:rPr>
              <a:t>Special Service EEA FM - National Focal Point </a:t>
            </a:r>
          </a:p>
          <a:p>
            <a:pPr lvl="0" algn="ctr" defTabSz="1828526"/>
            <a:r>
              <a:rPr lang="en-GB" sz="1200" b="1" dirty="0" smtClean="0">
                <a:solidFill>
                  <a:prstClr val="white"/>
                </a:solidFill>
                <a:latin typeface="Arial"/>
              </a:rPr>
              <a:t>General </a:t>
            </a:r>
            <a:r>
              <a:rPr lang="en-GB" sz="1200" b="1" dirty="0">
                <a:solidFill>
                  <a:prstClr val="white"/>
                </a:solidFill>
                <a:latin typeface="Arial"/>
              </a:rPr>
              <a:t>Secretariat for 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7112" y="6093296"/>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a:solidFill>
                  <a:schemeClr val="tx1"/>
                </a:solidFill>
              </a:rPr>
              <a:t>Political, economic and social </a:t>
            </a:r>
            <a:r>
              <a:rPr lang="en-GB" sz="2800" dirty="0" smtClean="0">
                <a:solidFill>
                  <a:schemeClr val="tx1"/>
                </a:solidFill>
              </a:rPr>
              <a:t>context</a:t>
            </a:r>
          </a:p>
          <a:p>
            <a:endParaRPr lang="en-US" sz="2000" dirty="0"/>
          </a:p>
          <a:p>
            <a:endParaRPr lang="el-GR" sz="2000" dirty="0"/>
          </a:p>
        </p:txBody>
      </p:sp>
      <p:sp>
        <p:nvSpPr>
          <p:cNvPr id="12" name="Τίτλος 1"/>
          <p:cNvSpPr txBox="1">
            <a:spLocks/>
          </p:cNvSpPr>
          <p:nvPr/>
        </p:nvSpPr>
        <p:spPr>
          <a:xfrm rot="19096681">
            <a:off x="4102906" y="2913847"/>
            <a:ext cx="5328592"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rgbClr val="92D050"/>
                </a:solidFill>
              </a:rPr>
              <a:t>Possible bilateral cooperation?</a:t>
            </a:r>
          </a:p>
          <a:p>
            <a:endParaRPr lang="en-US" sz="2000" dirty="0">
              <a:solidFill>
                <a:srgbClr val="92D050"/>
              </a:solidFill>
            </a:endParaRPr>
          </a:p>
          <a:p>
            <a:endParaRPr lang="el-GR" sz="2000" dirty="0"/>
          </a:p>
        </p:txBody>
      </p:sp>
      <p:sp>
        <p:nvSpPr>
          <p:cNvPr id="14" name="Τίτλος 1"/>
          <p:cNvSpPr txBox="1">
            <a:spLocks/>
          </p:cNvSpPr>
          <p:nvPr/>
        </p:nvSpPr>
        <p:spPr>
          <a:xfrm>
            <a:off x="341276" y="1295256"/>
            <a:ext cx="8280920" cy="5328274"/>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000" dirty="0" smtClean="0"/>
              <a:t>In the years to come</a:t>
            </a:r>
          </a:p>
          <a:p>
            <a:r>
              <a:rPr lang="en-GB" sz="2000" dirty="0" smtClean="0"/>
              <a:t>Proposed reforms and development policies (</a:t>
            </a:r>
            <a:r>
              <a:rPr lang="en-GB" sz="2000" dirty="0" err="1" smtClean="0"/>
              <a:t>Pissarides</a:t>
            </a:r>
            <a:r>
              <a:rPr lang="en-GB" sz="2000" dirty="0" smtClean="0"/>
              <a:t> report), </a:t>
            </a:r>
          </a:p>
          <a:p>
            <a:r>
              <a:rPr lang="en-GB" sz="2000" dirty="0" smtClean="0"/>
              <a:t>inter alia:</a:t>
            </a:r>
          </a:p>
          <a:p>
            <a:pPr marL="457200" indent="-457200">
              <a:buAutoNum type="arabicPeriod"/>
            </a:pPr>
            <a:r>
              <a:rPr lang="en-GB" sz="1400" dirty="0" smtClean="0"/>
              <a:t>Modernization </a:t>
            </a:r>
            <a:r>
              <a:rPr lang="en-GB" sz="1400" dirty="0"/>
              <a:t>and improvement of the investment environment </a:t>
            </a:r>
            <a:endParaRPr lang="en-GB" sz="1400" dirty="0" smtClean="0"/>
          </a:p>
          <a:p>
            <a:pPr marL="457200" indent="-457200">
              <a:buAutoNum type="arabicPeriod"/>
            </a:pPr>
            <a:r>
              <a:rPr lang="en-GB" sz="1400" dirty="0" smtClean="0"/>
              <a:t>Institutional </a:t>
            </a:r>
            <a:r>
              <a:rPr lang="en-GB" sz="1400" dirty="0"/>
              <a:t>enhancement of the public </a:t>
            </a:r>
            <a:r>
              <a:rPr lang="en-GB" sz="1400" dirty="0" smtClean="0"/>
              <a:t>administration</a:t>
            </a:r>
          </a:p>
          <a:p>
            <a:pPr marL="457200" indent="-457200">
              <a:buAutoNum type="arabicPeriod"/>
            </a:pPr>
            <a:r>
              <a:rPr lang="en-GB" sz="1400" dirty="0" smtClean="0"/>
              <a:t>Digitization </a:t>
            </a:r>
            <a:r>
              <a:rPr lang="en-GB" sz="1400" dirty="0"/>
              <a:t>and interoperability </a:t>
            </a:r>
            <a:r>
              <a:rPr lang="en-GB" sz="1400" dirty="0" smtClean="0"/>
              <a:t>in </a:t>
            </a:r>
            <a:r>
              <a:rPr lang="en-GB" sz="1400" dirty="0"/>
              <a:t>the service of citizens and </a:t>
            </a:r>
            <a:r>
              <a:rPr lang="en-GB" sz="1400" dirty="0" smtClean="0"/>
              <a:t>companies</a:t>
            </a:r>
            <a:endParaRPr lang="en-US" sz="1400" dirty="0"/>
          </a:p>
          <a:p>
            <a:pPr marL="457200" indent="-457200">
              <a:buAutoNum type="arabicPeriod"/>
            </a:pPr>
            <a:r>
              <a:rPr lang="en-GB" sz="1400" dirty="0" smtClean="0"/>
              <a:t>Enhancement </a:t>
            </a:r>
            <a:r>
              <a:rPr lang="en-GB" sz="1400" dirty="0"/>
              <a:t>of research in universities </a:t>
            </a:r>
            <a:r>
              <a:rPr lang="en-GB" sz="1400" dirty="0" smtClean="0"/>
              <a:t>and modernization of their governance</a:t>
            </a:r>
            <a:endParaRPr lang="en-GB" sz="1400" dirty="0"/>
          </a:p>
          <a:p>
            <a:pPr marL="457200" indent="-457200">
              <a:buAutoNum type="arabicPeriod"/>
            </a:pPr>
            <a:r>
              <a:rPr lang="en-GB" sz="1400" dirty="0" smtClean="0"/>
              <a:t>Enhancement </a:t>
            </a:r>
            <a:r>
              <a:rPr lang="en-GB" sz="1400" dirty="0"/>
              <a:t>of business </a:t>
            </a:r>
            <a:r>
              <a:rPr lang="en-GB" sz="1400" dirty="0" smtClean="0"/>
              <a:t>innovation with priority to sectors with advantage for Greece like blue economy and </a:t>
            </a:r>
            <a:r>
              <a:rPr lang="en-GB" sz="1400" dirty="0" err="1" smtClean="0"/>
              <a:t>agri</a:t>
            </a:r>
            <a:r>
              <a:rPr lang="en-GB" sz="1400" dirty="0" smtClean="0"/>
              <a:t>-food</a:t>
            </a:r>
          </a:p>
          <a:p>
            <a:pPr marL="457200" indent="-457200">
              <a:buAutoNum type="arabicPeriod"/>
            </a:pPr>
            <a:r>
              <a:rPr lang="en-GB" sz="1400" dirty="0" smtClean="0"/>
              <a:t>Upgrading </a:t>
            </a:r>
            <a:r>
              <a:rPr lang="en-GB" sz="1400" dirty="0"/>
              <a:t>of the vocational training system </a:t>
            </a:r>
            <a:endParaRPr lang="en-GB" sz="1400" dirty="0" smtClean="0"/>
          </a:p>
          <a:p>
            <a:pPr marL="457200" indent="-457200">
              <a:buAutoNum type="arabicPeriod"/>
            </a:pPr>
            <a:r>
              <a:rPr lang="en-GB" sz="1400" dirty="0" smtClean="0"/>
              <a:t>Immigrant </a:t>
            </a:r>
            <a:r>
              <a:rPr lang="en-GB" sz="1400" dirty="0"/>
              <a:t>training </a:t>
            </a:r>
            <a:r>
              <a:rPr lang="en-GB" sz="1400" dirty="0" smtClean="0"/>
              <a:t>and labour integration programs </a:t>
            </a:r>
          </a:p>
          <a:p>
            <a:pPr marL="457200" indent="-457200">
              <a:buAutoNum type="arabicPeriod"/>
            </a:pPr>
            <a:r>
              <a:rPr lang="en-GB" sz="1400" dirty="0" smtClean="0"/>
              <a:t>Full </a:t>
            </a:r>
            <a:r>
              <a:rPr lang="en-GB" sz="1400" dirty="0"/>
              <a:t>integration of women in the labour market </a:t>
            </a:r>
          </a:p>
          <a:p>
            <a:pPr marL="457200" indent="-457200">
              <a:buAutoNum type="arabicPeriod"/>
            </a:pPr>
            <a:r>
              <a:rPr lang="en-GB" sz="1400" dirty="0" smtClean="0"/>
              <a:t>Modernization </a:t>
            </a:r>
            <a:r>
              <a:rPr lang="en-GB" sz="1400" dirty="0"/>
              <a:t>of the structure of the education system </a:t>
            </a:r>
            <a:r>
              <a:rPr lang="en-GB" sz="1400" dirty="0" smtClean="0"/>
              <a:t>at all levels</a:t>
            </a:r>
          </a:p>
          <a:p>
            <a:pPr marL="457200" indent="-457200">
              <a:buAutoNum type="arabicPeriod"/>
            </a:pPr>
            <a:r>
              <a:rPr lang="en-GB" sz="1400" dirty="0" smtClean="0"/>
              <a:t>Pre school education with access for all</a:t>
            </a:r>
          </a:p>
          <a:p>
            <a:pPr marL="457200" indent="-457200">
              <a:buAutoNum type="arabicPeriod"/>
            </a:pPr>
            <a:r>
              <a:rPr lang="en-GB" sz="1400" dirty="0" smtClean="0"/>
              <a:t>Energy </a:t>
            </a:r>
            <a:r>
              <a:rPr lang="en-GB" sz="1400" dirty="0"/>
              <a:t>upgrade </a:t>
            </a:r>
            <a:r>
              <a:rPr lang="en-GB" sz="1400" dirty="0" smtClean="0"/>
              <a:t>to improve environment footprint </a:t>
            </a:r>
            <a:endParaRPr lang="en-GB" sz="1400" dirty="0"/>
          </a:p>
          <a:p>
            <a:pPr marL="457200" indent="-457200">
              <a:buAutoNum type="arabicPeriod"/>
            </a:pPr>
            <a:r>
              <a:rPr lang="en-GB" sz="1400" dirty="0" smtClean="0"/>
              <a:t>Development </a:t>
            </a:r>
            <a:r>
              <a:rPr lang="en-GB" sz="1400" dirty="0"/>
              <a:t>of infrastructure in (a) digital technologies and systems, (b) green development and environment, (c) waste management, (d) transport to strengthen Greek ports, to facilitate exports of goods from the country and (e) upgrading of infrastructure for inbound tourism.</a:t>
            </a:r>
            <a:endParaRPr lang="el-GR" sz="1400" dirty="0"/>
          </a:p>
          <a:p>
            <a:endParaRPr lang="en-US" sz="1400" dirty="0" smtClean="0"/>
          </a:p>
          <a:p>
            <a:endParaRPr lang="en-US" sz="2000" dirty="0" smtClean="0"/>
          </a:p>
          <a:p>
            <a:endParaRPr lang="en-US" sz="1600" dirty="0"/>
          </a:p>
          <a:p>
            <a:pPr marL="285750" indent="-285750">
              <a:buFont typeface="Arial" panose="020B0604020202020204" pitchFamily="34" charset="0"/>
              <a:buChar char="•"/>
            </a:pPr>
            <a:endParaRPr lang="el-GR" sz="16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smtClean="0"/>
          </a:p>
          <a:p>
            <a:endParaRPr lang="el-GR" sz="2000" dirty="0"/>
          </a:p>
        </p:txBody>
      </p:sp>
    </p:spTree>
    <p:extLst>
      <p:ext uri="{BB962C8B-B14F-4D97-AF65-F5344CB8AC3E}">
        <p14:creationId xmlns:p14="http://schemas.microsoft.com/office/powerpoint/2010/main" val="158915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04480" y="221333"/>
            <a:ext cx="1152128" cy="916260"/>
          </a:xfrm>
          <a:prstGeom prst="rect">
            <a:avLst/>
          </a:prstGeom>
        </p:spPr>
      </p:pic>
      <p:sp>
        <p:nvSpPr>
          <p:cNvPr id="11" name="Ορθογώνιο 10"/>
          <p:cNvSpPr/>
          <p:nvPr/>
        </p:nvSpPr>
        <p:spPr>
          <a:xfrm>
            <a:off x="242417" y="6275936"/>
            <a:ext cx="3240360" cy="461665"/>
          </a:xfrm>
          <a:prstGeom prst="rect">
            <a:avLst/>
          </a:prstGeom>
        </p:spPr>
        <p:txBody>
          <a:bodyPr wrap="square">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7112" y="6105177"/>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60393" y="1290890"/>
            <a:ext cx="8623212" cy="475252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400" dirty="0" smtClean="0"/>
              <a:t>Major Milestones at the National Level (1/2)</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600" dirty="0"/>
              <a:t>Annual Meeting </a:t>
            </a:r>
            <a:r>
              <a:rPr lang="en-US" sz="1600" dirty="0" smtClean="0"/>
              <a:t>2019, </a:t>
            </a:r>
            <a:r>
              <a:rPr lang="en-US" sz="1600" dirty="0"/>
              <a:t>26 November </a:t>
            </a:r>
            <a:r>
              <a:rPr lang="en-US" sz="1600" dirty="0" smtClean="0"/>
              <a:t>2019</a:t>
            </a:r>
            <a:endParaRPr lang="en-US" sz="1600" dirty="0"/>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r>
              <a:rPr lang="en-US" sz="1600" dirty="0" smtClean="0"/>
              <a:t>Management and Control System-MCS at the national level</a:t>
            </a:r>
          </a:p>
          <a:p>
            <a:r>
              <a:rPr lang="el-GR" sz="1600" dirty="0" smtClean="0"/>
              <a:t>	</a:t>
            </a:r>
            <a:r>
              <a:rPr lang="en-US" sz="1600" dirty="0" smtClean="0"/>
              <a:t>- Acknowledged by FMO </a:t>
            </a:r>
            <a:r>
              <a:rPr lang="el-GR" sz="1600" dirty="0" smtClean="0"/>
              <a:t>- </a:t>
            </a:r>
            <a:r>
              <a:rPr lang="en-US" sz="1600" dirty="0" smtClean="0"/>
              <a:t>December 2019 </a:t>
            </a:r>
            <a:endParaRPr lang="el-GR" sz="1600" dirty="0" smtClean="0"/>
          </a:p>
          <a:p>
            <a:r>
              <a:rPr lang="el-GR" sz="1600" dirty="0" smtClean="0"/>
              <a:t>	</a:t>
            </a:r>
            <a:r>
              <a:rPr lang="en-US" sz="1600" dirty="0" smtClean="0"/>
              <a:t>- Joint Ministerial Decree in effect - February 2020</a:t>
            </a:r>
          </a:p>
          <a:p>
            <a:r>
              <a:rPr lang="en-US" sz="1600" dirty="0"/>
              <a:t>	</a:t>
            </a:r>
            <a:r>
              <a:rPr lang="en-US" sz="1600" dirty="0" smtClean="0"/>
              <a:t>- Manual of Procedures (All operations, instructions, workflows, templates)</a:t>
            </a:r>
          </a:p>
          <a:p>
            <a:endParaRPr lang="en-US" sz="1600" dirty="0"/>
          </a:p>
          <a:p>
            <a:pPr marL="285750" indent="-285750">
              <a:buFont typeface="Arial" panose="020B0604020202020204" pitchFamily="34" charset="0"/>
              <a:buChar char="•"/>
            </a:pPr>
            <a:r>
              <a:rPr lang="en-US" sz="1600" dirty="0"/>
              <a:t>MoU </a:t>
            </a:r>
            <a:r>
              <a:rPr lang="en-US" sz="1600" dirty="0" smtClean="0"/>
              <a:t>Amendment, March 2020</a:t>
            </a:r>
            <a:endParaRPr lang="en-US" sz="1600" dirty="0"/>
          </a:p>
          <a:p>
            <a:r>
              <a:rPr lang="en-US" sz="1600" dirty="0" smtClean="0"/>
              <a:t>	- Designated new PO and </a:t>
            </a:r>
            <a:r>
              <a:rPr lang="en-US" sz="1600" dirty="0"/>
              <a:t>new sectorial competent </a:t>
            </a:r>
            <a:r>
              <a:rPr lang="en-US" sz="1600" dirty="0" smtClean="0"/>
              <a:t>PPs for Good Governance</a:t>
            </a:r>
          </a:p>
          <a:p>
            <a:r>
              <a:rPr lang="en-US" sz="1600" dirty="0" smtClean="0"/>
              <a:t>	- Adaptations to new institutional setup for Asylum and Migration</a:t>
            </a:r>
          </a:p>
          <a:p>
            <a:endParaRPr lang="en-US" sz="1600" dirty="0"/>
          </a:p>
          <a:p>
            <a:pPr marL="285750" indent="-285750">
              <a:buFont typeface="Arial" panose="020B0604020202020204" pitchFamily="34" charset="0"/>
              <a:buChar char="•"/>
            </a:pPr>
            <a:r>
              <a:rPr lang="en-US" sz="1600" dirty="0" smtClean="0"/>
              <a:t>Mid Term Review &amp; Reserve allocation</a:t>
            </a:r>
          </a:p>
          <a:p>
            <a:r>
              <a:rPr lang="en-US" sz="1600" dirty="0" smtClean="0"/>
              <a:t>	- Initiated by FMO, January 2020</a:t>
            </a:r>
          </a:p>
          <a:p>
            <a:r>
              <a:rPr lang="en-US" sz="1600" dirty="0" smtClean="0"/>
              <a:t>	- FMO and NFP set cutoff date the 30</a:t>
            </a:r>
            <a:r>
              <a:rPr lang="en-US" sz="1600" baseline="30000" dirty="0" smtClean="0"/>
              <a:t>th</a:t>
            </a:r>
            <a:r>
              <a:rPr lang="en-US" sz="1600" dirty="0" smtClean="0"/>
              <a:t> September 2020</a:t>
            </a:r>
          </a:p>
          <a:p>
            <a:r>
              <a:rPr lang="en-US" sz="1600" dirty="0" smtClean="0"/>
              <a:t>	- NFP informed </a:t>
            </a:r>
            <a:r>
              <a:rPr lang="en-US" sz="1600" dirty="0" err="1" smtClean="0"/>
              <a:t>Pos</a:t>
            </a:r>
            <a:r>
              <a:rPr lang="en-US" sz="1600" dirty="0" smtClean="0"/>
              <a:t> and asked their self-assessment – June 2020</a:t>
            </a:r>
          </a:p>
          <a:p>
            <a:r>
              <a:rPr lang="en-US" sz="1600" dirty="0" smtClean="0"/>
              <a:t>	- POs provided their self assessment</a:t>
            </a:r>
          </a:p>
          <a:p>
            <a:r>
              <a:rPr lang="en-US" sz="1600" dirty="0" smtClean="0"/>
              <a:t>	- NFP and POs cooperation and meetings about MTR and Reserve allocation</a:t>
            </a:r>
          </a:p>
        </p:txBody>
      </p:sp>
      <p:sp>
        <p:nvSpPr>
          <p:cNvPr id="14" name="Ορθογώνιο 13"/>
          <p:cNvSpPr/>
          <p:nvPr/>
        </p:nvSpPr>
        <p:spPr>
          <a:xfrm>
            <a:off x="5796136" y="6261699"/>
            <a:ext cx="2952328" cy="461665"/>
          </a:xfrm>
          <a:prstGeom prst="rect">
            <a:avLst/>
          </a:prstGeom>
        </p:spPr>
        <p:txBody>
          <a:bodyPr wrap="square">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p:txBody>
      </p:sp>
    </p:spTree>
    <p:extLst>
      <p:ext uri="{BB962C8B-B14F-4D97-AF65-F5344CB8AC3E}">
        <p14:creationId xmlns:p14="http://schemas.microsoft.com/office/powerpoint/2010/main" val="988556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04480" y="221333"/>
            <a:ext cx="1152128" cy="916260"/>
          </a:xfrm>
          <a:prstGeom prst="rect">
            <a:avLst/>
          </a:prstGeom>
        </p:spPr>
      </p:pic>
      <p:sp>
        <p:nvSpPr>
          <p:cNvPr id="11" name="Ορθογώνιο 10"/>
          <p:cNvSpPr/>
          <p:nvPr/>
        </p:nvSpPr>
        <p:spPr>
          <a:xfrm>
            <a:off x="242417" y="6275936"/>
            <a:ext cx="3240360" cy="461665"/>
          </a:xfrm>
          <a:prstGeom prst="rect">
            <a:avLst/>
          </a:prstGeom>
        </p:spPr>
        <p:txBody>
          <a:bodyPr wrap="square">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7112" y="6105177"/>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4" name="Ορθογώνιο 13"/>
          <p:cNvSpPr/>
          <p:nvPr/>
        </p:nvSpPr>
        <p:spPr>
          <a:xfrm>
            <a:off x="5796136" y="6261699"/>
            <a:ext cx="2952328" cy="461665"/>
          </a:xfrm>
          <a:prstGeom prst="rect">
            <a:avLst/>
          </a:prstGeom>
        </p:spPr>
        <p:txBody>
          <a:bodyPr wrap="square">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p:txBody>
      </p:sp>
      <p:sp>
        <p:nvSpPr>
          <p:cNvPr id="13" name="Τίτλος 1"/>
          <p:cNvSpPr txBox="1">
            <a:spLocks/>
          </p:cNvSpPr>
          <p:nvPr/>
        </p:nvSpPr>
        <p:spPr>
          <a:xfrm>
            <a:off x="260393" y="1392912"/>
            <a:ext cx="8623212" cy="475252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400" dirty="0" smtClean="0"/>
              <a:t>Major Milestones at the National Level (2/2)</a:t>
            </a:r>
          </a:p>
          <a:p>
            <a:endParaRPr lang="en-US" sz="1600" dirty="0" smtClean="0"/>
          </a:p>
          <a:p>
            <a:pPr marL="285750" indent="-285750">
              <a:buFont typeface="Arial" panose="020B0604020202020204" pitchFamily="34" charset="0"/>
              <a:buChar char="•"/>
            </a:pPr>
            <a:r>
              <a:rPr lang="en-US" sz="1600" dirty="0" smtClean="0"/>
              <a:t>Bilateral Fund Work plan adopted – February 2020</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Ministerial Decree for Bilateral Fund in effect – May 2020,  Invitation/Call imminent</a:t>
            </a:r>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r>
              <a:rPr lang="en-US" sz="1600" dirty="0" smtClean="0"/>
              <a:t>Ministerial Decree </a:t>
            </a:r>
            <a:r>
              <a:rPr lang="en-US" sz="1600" dirty="0"/>
              <a:t>for </a:t>
            </a:r>
            <a:r>
              <a:rPr lang="en-US" sz="1600" dirty="0" smtClean="0"/>
              <a:t>Technical Assistance </a:t>
            </a:r>
            <a:r>
              <a:rPr lang="en-US" sz="1600" dirty="0"/>
              <a:t>in effect – </a:t>
            </a:r>
            <a:r>
              <a:rPr lang="en-US" sz="1600" dirty="0" smtClean="0"/>
              <a:t>June 2020,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Invitation/Call for Technical Assistance proposals published – August 2020 </a:t>
            </a:r>
          </a:p>
          <a:p>
            <a:r>
              <a:rPr lang="en-US" sz="1600" dirty="0" smtClean="0"/>
              <a:t>      Proposals submitted by CA, AA, SS MIS, MOU</a:t>
            </a:r>
            <a:r>
              <a:rPr lang="en-US" sz="1600" dirty="0"/>
              <a:t> </a:t>
            </a:r>
            <a:r>
              <a:rPr lang="en-US" sz="1600" dirty="0" err="1" smtClean="0"/>
              <a:t>sa</a:t>
            </a:r>
            <a:r>
              <a:rPr lang="en-US" sz="1600" dirty="0" smtClean="0"/>
              <a:t> - Project grants imminent in December</a:t>
            </a:r>
            <a:endParaRPr lang="en-US" sz="1600" dirty="0"/>
          </a:p>
          <a:p>
            <a:endParaRPr lang="en-US" sz="1600" dirty="0"/>
          </a:p>
          <a:p>
            <a:pPr marL="285750" indent="-285750">
              <a:buFont typeface="Arial" panose="020B0604020202020204" pitchFamily="34" charset="0"/>
              <a:buChar char="•"/>
            </a:pPr>
            <a:r>
              <a:rPr lang="en-US" sz="1600" dirty="0" smtClean="0"/>
              <a:t>Revised communication strategy approved and new Website – November 2020</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Strategic Report – September 2020</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Annual Meeting </a:t>
            </a:r>
            <a:r>
              <a:rPr lang="en-US" sz="1600" dirty="0" smtClean="0"/>
              <a:t>2020, </a:t>
            </a:r>
            <a:r>
              <a:rPr lang="en-US" sz="1600" dirty="0"/>
              <a:t>26 November </a:t>
            </a:r>
            <a:r>
              <a:rPr lang="en-US" sz="1600" dirty="0" smtClean="0"/>
              <a:t>2020</a:t>
            </a:r>
            <a:endParaRPr lang="en-US" sz="1600" dirty="0"/>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endParaRPr lang="en-US" sz="2000" dirty="0" smtClean="0"/>
          </a:p>
          <a:p>
            <a:endParaRPr lang="el-GR" sz="2000" dirty="0"/>
          </a:p>
        </p:txBody>
      </p:sp>
    </p:spTree>
    <p:extLst>
      <p:ext uri="{BB962C8B-B14F-4D97-AF65-F5344CB8AC3E}">
        <p14:creationId xmlns:p14="http://schemas.microsoft.com/office/powerpoint/2010/main" val="139426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51520" y="1402680"/>
            <a:ext cx="8280920" cy="5328274"/>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400" dirty="0" smtClean="0"/>
              <a:t>Major Milestones at the </a:t>
            </a:r>
            <a:r>
              <a:rPr lang="en-US" sz="2400" dirty="0" err="1" smtClean="0"/>
              <a:t>Programme</a:t>
            </a:r>
            <a:r>
              <a:rPr lang="en-US" sz="2400" dirty="0" smtClean="0"/>
              <a:t> level</a:t>
            </a:r>
          </a:p>
          <a:p>
            <a:pPr marL="342900" indent="-342900">
              <a:buFont typeface="Arial" panose="020B0604020202020204" pitchFamily="34" charset="0"/>
              <a:buChar char="•"/>
            </a:pPr>
            <a:r>
              <a:rPr lang="en-US" sz="1800" dirty="0" smtClean="0"/>
              <a:t>4 </a:t>
            </a:r>
            <a:r>
              <a:rPr lang="en-US" sz="1800" dirty="0" err="1" smtClean="0"/>
              <a:t>Programme</a:t>
            </a:r>
            <a:r>
              <a:rPr lang="en-US" sz="1800" dirty="0" smtClean="0"/>
              <a:t> Agreements</a:t>
            </a:r>
          </a:p>
          <a:p>
            <a:r>
              <a:rPr lang="en-US" sz="2000" dirty="0"/>
              <a:t>	</a:t>
            </a:r>
            <a:r>
              <a:rPr lang="en-US" sz="1600" dirty="0" smtClean="0"/>
              <a:t>(Energy - June 2019)</a:t>
            </a:r>
            <a:endParaRPr lang="en-US" sz="1600" dirty="0"/>
          </a:p>
          <a:p>
            <a:r>
              <a:rPr lang="en-US" sz="1600" dirty="0" smtClean="0"/>
              <a:t>	- Water </a:t>
            </a:r>
            <a:r>
              <a:rPr lang="en-US" sz="1600" dirty="0"/>
              <a:t>Management – November 2019</a:t>
            </a:r>
          </a:p>
          <a:p>
            <a:r>
              <a:rPr lang="en-US" sz="1600" dirty="0" smtClean="0"/>
              <a:t>	-</a:t>
            </a:r>
            <a:r>
              <a:rPr lang="en-US" sz="1600" dirty="0"/>
              <a:t> </a:t>
            </a:r>
            <a:r>
              <a:rPr lang="en-US" sz="1600" dirty="0" smtClean="0"/>
              <a:t>Asylum </a:t>
            </a:r>
            <a:r>
              <a:rPr lang="en-US" sz="1600" dirty="0"/>
              <a:t>and Migration – November 2019 </a:t>
            </a:r>
          </a:p>
          <a:p>
            <a:r>
              <a:rPr lang="en-US" sz="1600" dirty="0" smtClean="0"/>
              <a:t>	- Roma </a:t>
            </a:r>
            <a:r>
              <a:rPr lang="en-US" sz="1600" dirty="0"/>
              <a:t>– July 2020 </a:t>
            </a:r>
          </a:p>
          <a:p>
            <a:r>
              <a:rPr lang="en-US" sz="1600" dirty="0" smtClean="0"/>
              <a:t>	- Good </a:t>
            </a:r>
            <a:r>
              <a:rPr lang="en-US" sz="1600" dirty="0"/>
              <a:t>Governance – September 2020</a:t>
            </a:r>
          </a:p>
          <a:p>
            <a:endParaRPr lang="en-GB" sz="2000" dirty="0" smtClean="0"/>
          </a:p>
          <a:p>
            <a:pPr marL="285750" indent="-285750">
              <a:buFont typeface="Arial" panose="020B0604020202020204" pitchFamily="34" charset="0"/>
              <a:buChar char="•"/>
            </a:pPr>
            <a:r>
              <a:rPr lang="en-US" sz="1800" dirty="0" smtClean="0"/>
              <a:t>7 Ministerial Decrees/</a:t>
            </a:r>
            <a:r>
              <a:rPr lang="en-US" sz="1800" dirty="0" err="1" smtClean="0"/>
              <a:t>Programme</a:t>
            </a:r>
            <a:r>
              <a:rPr lang="en-US" sz="1800" dirty="0" smtClean="0"/>
              <a:t> Implementation Agreements (Art.6.8)</a:t>
            </a:r>
          </a:p>
          <a:p>
            <a:r>
              <a:rPr lang="en-US" sz="1600" dirty="0" smtClean="0"/>
              <a:t>	- Energy - March 2020</a:t>
            </a:r>
          </a:p>
          <a:p>
            <a:r>
              <a:rPr lang="en-US" sz="1600" dirty="0" smtClean="0"/>
              <a:t>	- Water management – March 2020</a:t>
            </a:r>
          </a:p>
          <a:p>
            <a:r>
              <a:rPr lang="en-US" sz="1600" dirty="0" smtClean="0"/>
              <a:t>	- Asylum and Migration – April 2020</a:t>
            </a:r>
          </a:p>
          <a:p>
            <a:r>
              <a:rPr lang="en-US" sz="1600" dirty="0" smtClean="0"/>
              <a:t>	- Bilateral Fund – May 2020</a:t>
            </a:r>
          </a:p>
          <a:p>
            <a:r>
              <a:rPr lang="en-US" sz="1600" dirty="0" smtClean="0"/>
              <a:t>	- Technical Assistance – June 2020</a:t>
            </a:r>
          </a:p>
          <a:p>
            <a:r>
              <a:rPr lang="en-US" sz="1600" dirty="0" smtClean="0"/>
              <a:t>	- Roma – September 2020</a:t>
            </a:r>
          </a:p>
          <a:p>
            <a:r>
              <a:rPr lang="en-US" sz="1600" dirty="0" smtClean="0"/>
              <a:t>	- Good Governance – November 2020 (signed-imminent Off. Gaz.)</a:t>
            </a:r>
            <a:endParaRPr lang="el-GR" sz="1600" dirty="0"/>
          </a:p>
          <a:p>
            <a:pPr marL="342900" indent="-342900">
              <a:buFont typeface="Arial" panose="020B0604020202020204" pitchFamily="34" charset="0"/>
              <a:buChar char="•"/>
            </a:pPr>
            <a:endParaRPr lang="en-US" sz="2000" dirty="0" smtClean="0"/>
          </a:p>
          <a:p>
            <a:endParaRPr lang="el-GR" sz="20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2426560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665" y="5476165"/>
            <a:ext cx="6705470" cy="161890"/>
          </a:xfrm>
          <a:prstGeom prst="rect">
            <a:avLst/>
          </a:prstGeom>
          <a:noFill/>
        </p:spPr>
        <p:txBody>
          <a:bodyPr wrap="square" lIns="38405" tIns="19202" rIns="38405" bIns="19202" rtlCol="0">
            <a:spAutoFit/>
          </a:bodyPr>
          <a:lstStyle/>
          <a:p>
            <a:r>
              <a:rPr lang="en-US" sz="800" dirty="0"/>
              <a:t>* On the condition of  further elaboration of PDP 1 </a:t>
            </a:r>
            <a:endParaRPr lang="el-GR" sz="800" dirty="0"/>
          </a:p>
        </p:txBody>
      </p:sp>
      <p:graphicFrame>
        <p:nvGraphicFramePr>
          <p:cNvPr id="5" name="Πίνακας 4"/>
          <p:cNvGraphicFramePr>
            <a:graphicFrameLocks noGrp="1"/>
          </p:cNvGraphicFramePr>
          <p:nvPr>
            <p:extLst/>
          </p:nvPr>
        </p:nvGraphicFramePr>
        <p:xfrm>
          <a:off x="665551" y="1340768"/>
          <a:ext cx="7887725" cy="5375352"/>
        </p:xfrm>
        <a:graphic>
          <a:graphicData uri="http://schemas.openxmlformats.org/drawingml/2006/table">
            <a:tbl>
              <a:tblPr firstRow="1" firstCol="1" lastRow="1" lastCol="1" bandRow="1" bandCol="1">
                <a:tableStyleId>{5C22544A-7EE6-4342-B048-85BDC9FD1C3A}</a:tableStyleId>
              </a:tblPr>
              <a:tblGrid>
                <a:gridCol w="1994036"/>
                <a:gridCol w="662578"/>
                <a:gridCol w="1065614"/>
                <a:gridCol w="965932"/>
                <a:gridCol w="1015773"/>
                <a:gridCol w="2183792"/>
              </a:tblGrid>
              <a:tr h="604880">
                <a:tc>
                  <a:txBody>
                    <a:bodyPr/>
                    <a:lstStyle/>
                    <a:p>
                      <a:pPr>
                        <a:lnSpc>
                          <a:spcPct val="115000"/>
                        </a:lnSpc>
                        <a:spcAft>
                          <a:spcPts val="0"/>
                        </a:spcAft>
                      </a:pPr>
                      <a:r>
                        <a:rPr lang="en-GB" sz="1400" b="1" kern="1200" dirty="0" smtClean="0">
                          <a:solidFill>
                            <a:schemeClr val="lt1"/>
                          </a:solidFill>
                          <a:effectLst/>
                          <a:latin typeface="+mn-lt"/>
                          <a:ea typeface="+mn-ea"/>
                          <a:cs typeface="+mn-cs"/>
                        </a:rPr>
                        <a:t>Programmes</a:t>
                      </a:r>
                      <a:endParaRPr lang="el-GR" sz="1400" b="1" kern="1200" dirty="0">
                        <a:solidFill>
                          <a:schemeClr val="lt1"/>
                        </a:solidFill>
                        <a:effectLst/>
                        <a:latin typeface="+mn-lt"/>
                        <a:ea typeface="+mn-ea"/>
                        <a:cs typeface="+mn-cs"/>
                      </a:endParaRPr>
                    </a:p>
                  </a:txBody>
                  <a:tcPr marL="25721" marR="25721" marT="0" marB="0">
                    <a:solidFill>
                      <a:srgbClr val="045E96"/>
                    </a:solidFill>
                  </a:tcPr>
                </a:tc>
                <a:tc>
                  <a:txBody>
                    <a:bodyPr/>
                    <a:lstStyle/>
                    <a:p>
                      <a:pPr algn="ctr">
                        <a:lnSpc>
                          <a:spcPct val="115000"/>
                        </a:lnSpc>
                        <a:spcAft>
                          <a:spcPts val="1000"/>
                        </a:spcAft>
                      </a:pPr>
                      <a:r>
                        <a:rPr lang="en-US" sz="1400" dirty="0" smtClean="0">
                          <a:effectLst/>
                        </a:rPr>
                        <a:t>Budget</a:t>
                      </a:r>
                      <a:endParaRPr lang="el-GR" sz="1400" dirty="0" smtClean="0">
                        <a:effectLst/>
                      </a:endParaRPr>
                    </a:p>
                  </a:txBody>
                  <a:tcPr marL="25721" marR="25721" marT="0" marB="0">
                    <a:solidFill>
                      <a:srgbClr val="045E96"/>
                    </a:solidFill>
                  </a:tcPr>
                </a:tc>
                <a:tc>
                  <a:txBody>
                    <a:bodyPr/>
                    <a:lstStyle/>
                    <a:p>
                      <a:pPr algn="ctr">
                        <a:lnSpc>
                          <a:spcPct val="115000"/>
                        </a:lnSpc>
                        <a:spcAft>
                          <a:spcPts val="1000"/>
                        </a:spcAft>
                      </a:pPr>
                      <a:r>
                        <a:rPr lang="en-US" sz="1400" dirty="0" smtClean="0">
                          <a:effectLst/>
                        </a:rPr>
                        <a:t>Modalities</a:t>
                      </a:r>
                      <a:endParaRPr lang="el-GR" sz="1400" dirty="0" smtClean="0">
                        <a:effectLst/>
                      </a:endParaRPr>
                    </a:p>
                  </a:txBody>
                  <a:tcPr marL="25721" marR="25721" marT="0" marB="0">
                    <a:solidFill>
                      <a:srgbClr val="045E96"/>
                    </a:solidFill>
                  </a:tcPr>
                </a:tc>
                <a:tc>
                  <a:txBody>
                    <a:bodyPr/>
                    <a:lstStyle/>
                    <a:p>
                      <a:pPr algn="ctr">
                        <a:lnSpc>
                          <a:spcPct val="115000"/>
                        </a:lnSpc>
                        <a:spcAft>
                          <a:spcPts val="1000"/>
                        </a:spcAft>
                      </a:pPr>
                      <a:r>
                        <a:rPr lang="en-GB" sz="1400" b="1" kern="1200" baseline="0" dirty="0" smtClean="0">
                          <a:solidFill>
                            <a:schemeClr val="lt1"/>
                          </a:solidFill>
                          <a:effectLst/>
                          <a:latin typeface="Calibri"/>
                          <a:ea typeface="Times New Roman"/>
                          <a:cs typeface="Arial"/>
                        </a:rPr>
                        <a:t>Programme </a:t>
                      </a:r>
                    </a:p>
                    <a:p>
                      <a:pPr algn="ctr">
                        <a:lnSpc>
                          <a:spcPct val="115000"/>
                        </a:lnSpc>
                        <a:spcAft>
                          <a:spcPts val="1000"/>
                        </a:spcAft>
                      </a:pPr>
                      <a:r>
                        <a:rPr lang="en-GB" sz="1400" b="1" kern="1200" baseline="0" dirty="0" smtClean="0">
                          <a:solidFill>
                            <a:schemeClr val="lt1"/>
                          </a:solidFill>
                          <a:effectLst/>
                          <a:latin typeface="Calibri"/>
                          <a:ea typeface="Times New Roman"/>
                          <a:cs typeface="Arial"/>
                        </a:rPr>
                        <a:t>Agreement</a:t>
                      </a:r>
                      <a:endParaRPr lang="el-GR" sz="1400" b="1" kern="1200" baseline="0" dirty="0" smtClean="0">
                        <a:solidFill>
                          <a:schemeClr val="lt1"/>
                        </a:solidFill>
                        <a:effectLst/>
                        <a:latin typeface="Calibri"/>
                        <a:ea typeface="Times New Roman"/>
                        <a:cs typeface="Arial"/>
                      </a:endParaRPr>
                    </a:p>
                    <a:p>
                      <a:pPr algn="ctr">
                        <a:lnSpc>
                          <a:spcPct val="115000"/>
                        </a:lnSpc>
                        <a:spcAft>
                          <a:spcPts val="1000"/>
                        </a:spcAft>
                      </a:pPr>
                      <a:endParaRPr lang="el-GR" sz="1100" dirty="0">
                        <a:effectLst/>
                        <a:latin typeface="Calibri"/>
                        <a:ea typeface="Times New Roman"/>
                        <a:cs typeface="Arial"/>
                      </a:endParaRPr>
                    </a:p>
                  </a:txBody>
                  <a:tcPr marL="25721" marR="25721" marT="0" marB="0">
                    <a:solidFill>
                      <a:srgbClr val="045E96"/>
                    </a:solidFill>
                  </a:tcPr>
                </a:tc>
                <a:tc>
                  <a:txBody>
                    <a:bodyPr/>
                    <a:lstStyle/>
                    <a:p>
                      <a:pPr algn="ctr">
                        <a:lnSpc>
                          <a:spcPct val="115000"/>
                        </a:lnSpc>
                        <a:spcAft>
                          <a:spcPts val="1000"/>
                        </a:spcAft>
                      </a:pPr>
                      <a:r>
                        <a:rPr lang="en-US" sz="1400" dirty="0" smtClean="0">
                          <a:effectLst/>
                          <a:latin typeface="Calibri"/>
                          <a:ea typeface="Times New Roman"/>
                          <a:cs typeface="Arial"/>
                        </a:rPr>
                        <a:t>Ministerial </a:t>
                      </a:r>
                      <a:r>
                        <a:rPr lang="en-US" sz="1400" b="1" kern="1200" baseline="0" dirty="0" smtClean="0">
                          <a:solidFill>
                            <a:schemeClr val="lt1"/>
                          </a:solidFill>
                          <a:effectLst/>
                          <a:latin typeface="Calibri"/>
                          <a:ea typeface="Times New Roman"/>
                          <a:cs typeface="Arial"/>
                        </a:rPr>
                        <a:t>Decree</a:t>
                      </a:r>
                      <a:r>
                        <a:rPr lang="en-US" sz="1400" baseline="0" dirty="0" smtClean="0">
                          <a:effectLst/>
                          <a:latin typeface="Calibri"/>
                          <a:ea typeface="Times New Roman"/>
                          <a:cs typeface="Arial"/>
                        </a:rPr>
                        <a:t> - PIA</a:t>
                      </a:r>
                      <a:endParaRPr lang="en-US" sz="1400" dirty="0" smtClean="0">
                        <a:effectLst/>
                        <a:latin typeface="Calibri"/>
                        <a:ea typeface="Times New Roman"/>
                        <a:cs typeface="Arial"/>
                      </a:endParaRPr>
                    </a:p>
                  </a:txBody>
                  <a:tcPr marL="25721" marR="25721" marT="0" marB="0">
                    <a:solidFill>
                      <a:srgbClr val="045E96"/>
                    </a:solidFill>
                  </a:tcPr>
                </a:tc>
                <a:tc>
                  <a:txBody>
                    <a:bodyPr/>
                    <a:lstStyle/>
                    <a:p>
                      <a:pPr algn="ctr">
                        <a:lnSpc>
                          <a:spcPct val="115000"/>
                        </a:lnSpc>
                        <a:spcAft>
                          <a:spcPts val="1000"/>
                        </a:spcAft>
                      </a:pPr>
                      <a:r>
                        <a:rPr lang="en-US" sz="1400" dirty="0" smtClean="0">
                          <a:effectLst/>
                          <a:latin typeface="Calibri"/>
                          <a:ea typeface="Times New Roman"/>
                          <a:cs typeface="Arial"/>
                        </a:rPr>
                        <a:t>Status of Implementation</a:t>
                      </a:r>
                      <a:endParaRPr lang="el-GR" sz="1400" dirty="0">
                        <a:effectLst/>
                        <a:latin typeface="Calibri"/>
                        <a:ea typeface="Times New Roman"/>
                        <a:cs typeface="Arial"/>
                      </a:endParaRPr>
                    </a:p>
                  </a:txBody>
                  <a:tcPr marL="25721" marR="25721" marT="0" marB="0">
                    <a:solidFill>
                      <a:srgbClr val="045E96"/>
                    </a:solidFill>
                  </a:tcPr>
                </a:tc>
              </a:tr>
              <a:tr h="383069">
                <a:tc>
                  <a:txBody>
                    <a:bodyPr/>
                    <a:lstStyle/>
                    <a:p>
                      <a:pPr>
                        <a:lnSpc>
                          <a:spcPct val="115000"/>
                        </a:lnSpc>
                        <a:spcAft>
                          <a:spcPts val="0"/>
                        </a:spcAft>
                      </a:pPr>
                      <a:r>
                        <a:rPr lang="en-US" sz="1200" dirty="0">
                          <a:effectLst/>
                        </a:rPr>
                        <a:t>B - Roma Inclusion and Empowerment</a:t>
                      </a:r>
                      <a:endParaRPr lang="el-GR" sz="1200" dirty="0">
                        <a:effectLst/>
                        <a:latin typeface="Calibri"/>
                        <a:ea typeface="Times New Roman"/>
                        <a:cs typeface="Arial"/>
                      </a:endParaRPr>
                    </a:p>
                  </a:txBody>
                  <a:tcPr marL="25721" marR="25721" marT="0" marB="0" anchor="ct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7 ME </a:t>
                      </a:r>
                    </a:p>
                    <a:p>
                      <a:pPr algn="l">
                        <a:lnSpc>
                          <a:spcPct val="115000"/>
                        </a:lnSpc>
                        <a:spcAft>
                          <a:spcPts val="0"/>
                        </a:spcAft>
                      </a:pPr>
                      <a:r>
                        <a:rPr lang="en-GB" sz="1000" b="1" kern="1200" dirty="0" smtClean="0">
                          <a:solidFill>
                            <a:schemeClr val="lt1"/>
                          </a:solidFill>
                          <a:effectLst/>
                          <a:latin typeface="+mn-lt"/>
                          <a:ea typeface="+mn-ea"/>
                          <a:cs typeface="+mn-cs"/>
                        </a:rPr>
                        <a:t>(5ME + 2ME)</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2 predefined projects, 3 small grant schemes and bilateral activities </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0" marR="0" indent="0" algn="r" defTabSz="914400" rtl="0" eaLnBrk="1" fontAlgn="auto" latinLnBrk="0" hangingPunct="1">
                        <a:lnSpc>
                          <a:spcPct val="115000"/>
                        </a:lnSpc>
                        <a:spcBef>
                          <a:spcPts val="0"/>
                        </a:spcBef>
                        <a:spcAft>
                          <a:spcPts val="0"/>
                        </a:spcAft>
                        <a:buClrTx/>
                        <a:buSzTx/>
                        <a:buFontTx/>
                        <a:buNone/>
                        <a:tabLst/>
                        <a:defRPr/>
                      </a:pPr>
                      <a:r>
                        <a:rPr lang="en-US" sz="1000" b="1" kern="1200" dirty="0" smtClean="0">
                          <a:solidFill>
                            <a:schemeClr val="lt1"/>
                          </a:solidFill>
                          <a:effectLst/>
                          <a:latin typeface="+mn-lt"/>
                          <a:ea typeface="+mn-ea"/>
                          <a:cs typeface="+mn-cs"/>
                        </a:rPr>
                        <a:t>10/7/2020</a:t>
                      </a:r>
                      <a:endParaRPr lang="el-GR" sz="1000" b="1" kern="1200" dirty="0" smtClean="0">
                        <a:solidFill>
                          <a:schemeClr val="lt1"/>
                        </a:solidFill>
                        <a:effectLst/>
                        <a:latin typeface="+mn-lt"/>
                        <a:ea typeface="+mn-ea"/>
                        <a:cs typeface="+mn-cs"/>
                      </a:endParaRPr>
                    </a:p>
                    <a:p>
                      <a:pPr algn="r">
                        <a:lnSpc>
                          <a:spcPct val="115000"/>
                        </a:lnSpc>
                        <a:spcAft>
                          <a:spcPts val="0"/>
                        </a:spcAft>
                      </a:pP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r">
                        <a:lnSpc>
                          <a:spcPct val="115000"/>
                        </a:lnSpc>
                        <a:spcAft>
                          <a:spcPts val="0"/>
                        </a:spcAft>
                      </a:pPr>
                      <a:r>
                        <a:rPr lang="en-US" sz="1000" b="1" kern="1200" dirty="0" smtClean="0">
                          <a:solidFill>
                            <a:schemeClr val="lt1"/>
                          </a:solidFill>
                          <a:effectLst/>
                          <a:latin typeface="+mn-lt"/>
                          <a:ea typeface="+mn-ea"/>
                          <a:cs typeface="+mn-cs"/>
                        </a:rPr>
                        <a:t>21/9/2020</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171450" indent="-171450">
                        <a:lnSpc>
                          <a:spcPct val="115000"/>
                        </a:lnSpc>
                        <a:spcAft>
                          <a:spcPts val="0"/>
                        </a:spcAft>
                        <a:buFont typeface="Arial" panose="020B0604020202020204" pitchFamily="34" charset="0"/>
                        <a:buChar char="•"/>
                      </a:pPr>
                      <a:r>
                        <a:rPr lang="en-US" sz="1000" b="1" kern="1200" baseline="0" dirty="0" smtClean="0">
                          <a:solidFill>
                            <a:schemeClr val="lt1"/>
                          </a:solidFill>
                          <a:effectLst/>
                          <a:latin typeface="+mn-lt"/>
                          <a:ea typeface="+mn-ea"/>
                          <a:cs typeface="+mn-cs"/>
                        </a:rPr>
                        <a:t>Preparation and national funding lines for supporting infrastructure</a:t>
                      </a:r>
                    </a:p>
                    <a:p>
                      <a:pPr marL="171450" indent="-171450">
                        <a:lnSpc>
                          <a:spcPct val="115000"/>
                        </a:lnSpc>
                        <a:spcAft>
                          <a:spcPts val="0"/>
                        </a:spcAft>
                        <a:buFont typeface="Arial" panose="020B0604020202020204" pitchFamily="34" charset="0"/>
                        <a:buChar char="•"/>
                      </a:pPr>
                      <a:r>
                        <a:rPr lang="en-US" sz="1000" b="1" kern="1200" baseline="0" dirty="0" smtClean="0">
                          <a:solidFill>
                            <a:schemeClr val="lt1"/>
                          </a:solidFill>
                          <a:effectLst/>
                          <a:latin typeface="+mn-lt"/>
                          <a:ea typeface="+mn-ea"/>
                          <a:cs typeface="+mn-cs"/>
                        </a:rPr>
                        <a:t>Imminent invitations(calls) to PPs</a:t>
                      </a:r>
                    </a:p>
                    <a:p>
                      <a:pPr marL="171450" indent="-171450">
                        <a:lnSpc>
                          <a:spcPct val="115000"/>
                        </a:lnSpc>
                        <a:spcAft>
                          <a:spcPts val="0"/>
                        </a:spcAft>
                        <a:buFont typeface="Arial" panose="020B0604020202020204" pitchFamily="34" charset="0"/>
                        <a:buChar char="•"/>
                      </a:pPr>
                      <a:r>
                        <a:rPr lang="en-US" sz="1000" b="1" kern="1200" baseline="0" dirty="0" smtClean="0">
                          <a:solidFill>
                            <a:schemeClr val="lt1"/>
                          </a:solidFill>
                          <a:effectLst/>
                          <a:latin typeface="+mn-lt"/>
                          <a:ea typeface="+mn-ea"/>
                          <a:cs typeface="+mn-cs"/>
                        </a:rPr>
                        <a:t>Preparations of public procurement and implementation procedures</a:t>
                      </a:r>
                      <a:endParaRPr lang="el-GR" sz="1000" b="1" kern="1200" baseline="0" dirty="0">
                        <a:solidFill>
                          <a:schemeClr val="lt1"/>
                        </a:solidFill>
                        <a:effectLst/>
                        <a:latin typeface="+mn-lt"/>
                        <a:ea typeface="+mn-ea"/>
                        <a:cs typeface="+mn-cs"/>
                      </a:endParaRPr>
                    </a:p>
                  </a:txBody>
                  <a:tcPr marL="25721" marR="25721" marT="0" marB="0" anchor="ctr">
                    <a:solidFill>
                      <a:srgbClr val="0573BA"/>
                    </a:solidFill>
                  </a:tcPr>
                </a:tc>
              </a:tr>
              <a:tr h="383069">
                <a:tc>
                  <a:txBody>
                    <a:bodyPr/>
                    <a:lstStyle/>
                    <a:p>
                      <a:pPr>
                        <a:lnSpc>
                          <a:spcPct val="115000"/>
                        </a:lnSpc>
                        <a:spcAft>
                          <a:spcPts val="0"/>
                        </a:spcAft>
                      </a:pPr>
                      <a:r>
                        <a:rPr lang="en-US" sz="1200" b="1" kern="1200" dirty="0">
                          <a:solidFill>
                            <a:schemeClr val="lt1"/>
                          </a:solidFill>
                          <a:effectLst/>
                          <a:latin typeface="+mn-lt"/>
                          <a:ea typeface="+mn-ea"/>
                          <a:cs typeface="+mn-cs"/>
                        </a:rPr>
                        <a:t>D - Water Management</a:t>
                      </a:r>
                      <a:endParaRPr lang="el-GR" sz="1200" b="1" kern="1200" dirty="0">
                        <a:solidFill>
                          <a:schemeClr val="lt1"/>
                        </a:solidFill>
                        <a:effectLst/>
                        <a:latin typeface="+mn-lt"/>
                        <a:ea typeface="+mn-ea"/>
                        <a:cs typeface="+mn-cs"/>
                      </a:endParaRPr>
                    </a:p>
                  </a:txBody>
                  <a:tcPr marL="25721" marR="25721" marT="0" marB="0" anchor="ct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5 ME </a:t>
                      </a:r>
                    </a:p>
                    <a:p>
                      <a:pPr algn="l">
                        <a:lnSpc>
                          <a:spcPct val="115000"/>
                        </a:lnSpc>
                        <a:spcAft>
                          <a:spcPts val="0"/>
                        </a:spcAft>
                      </a:pPr>
                      <a:r>
                        <a:rPr lang="en-GB" sz="1000" b="1" kern="1200" dirty="0" smtClean="0">
                          <a:solidFill>
                            <a:schemeClr val="lt1"/>
                          </a:solidFill>
                          <a:effectLst/>
                          <a:latin typeface="+mn-lt"/>
                          <a:ea typeface="+mn-ea"/>
                          <a:cs typeface="+mn-cs"/>
                        </a:rPr>
                        <a:t>(4ME + 1ME)</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2 open calls, 1 small grant scheme and bilateral activities</a:t>
                      </a:r>
                      <a:r>
                        <a:rPr lang="en-GB" sz="1800" kern="1200" dirty="0" smtClean="0">
                          <a:solidFill>
                            <a:schemeClr val="dk1"/>
                          </a:solidFill>
                          <a:effectLst/>
                          <a:latin typeface="+mn-lt"/>
                          <a:ea typeface="+mn-ea"/>
                          <a:cs typeface="+mn-cs"/>
                        </a:rPr>
                        <a:t> </a:t>
                      </a:r>
                      <a:endParaRPr lang="el-GR" sz="14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0" marR="0" indent="0" algn="r" defTabSz="914400" rtl="0" eaLnBrk="1" fontAlgn="auto" latinLnBrk="0" hangingPunct="1">
                        <a:lnSpc>
                          <a:spcPct val="115000"/>
                        </a:lnSpc>
                        <a:spcBef>
                          <a:spcPts val="0"/>
                        </a:spcBef>
                        <a:spcAft>
                          <a:spcPts val="0"/>
                        </a:spcAft>
                        <a:buClrTx/>
                        <a:buSzTx/>
                        <a:buFontTx/>
                        <a:buNone/>
                        <a:tabLst/>
                        <a:defRPr/>
                      </a:pPr>
                      <a:r>
                        <a:rPr lang="en-US" sz="1000" b="1" kern="1200" dirty="0" smtClean="0">
                          <a:solidFill>
                            <a:schemeClr val="lt1"/>
                          </a:solidFill>
                          <a:effectLst/>
                          <a:latin typeface="+mn-lt"/>
                          <a:ea typeface="+mn-ea"/>
                          <a:cs typeface="+mn-cs"/>
                        </a:rPr>
                        <a:t>26/11/2019</a:t>
                      </a:r>
                      <a:endParaRPr lang="el-GR" sz="1000" b="1" kern="1200" dirty="0" smtClean="0">
                        <a:solidFill>
                          <a:schemeClr val="lt1"/>
                        </a:solidFill>
                        <a:effectLst/>
                        <a:latin typeface="+mn-lt"/>
                        <a:ea typeface="+mn-ea"/>
                        <a:cs typeface="+mn-cs"/>
                      </a:endParaRPr>
                    </a:p>
                    <a:p>
                      <a:pPr algn="r">
                        <a:lnSpc>
                          <a:spcPct val="115000"/>
                        </a:lnSpc>
                        <a:spcAft>
                          <a:spcPts val="0"/>
                        </a:spcAft>
                      </a:pP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r">
                        <a:lnSpc>
                          <a:spcPct val="115000"/>
                        </a:lnSpc>
                        <a:spcAft>
                          <a:spcPts val="0"/>
                        </a:spcAft>
                      </a:pPr>
                      <a:r>
                        <a:rPr lang="en-US" sz="1000" b="1" kern="1200" dirty="0" smtClean="0">
                          <a:solidFill>
                            <a:schemeClr val="lt1"/>
                          </a:solidFill>
                          <a:effectLst/>
                          <a:latin typeface="+mn-lt"/>
                          <a:ea typeface="+mn-ea"/>
                          <a:cs typeface="+mn-cs"/>
                        </a:rPr>
                        <a:t>21/3/2020</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171450" indent="-171450">
                        <a:lnSpc>
                          <a:spcPct val="115000"/>
                        </a:lnSpc>
                        <a:spcAft>
                          <a:spcPts val="0"/>
                        </a:spcAft>
                        <a:buFont typeface="Arial" panose="020B0604020202020204" pitchFamily="34" charset="0"/>
                        <a:buChar char="•"/>
                      </a:pPr>
                      <a:r>
                        <a:rPr lang="en-US" sz="1000" b="1" kern="1200" baseline="0" dirty="0" smtClean="0">
                          <a:solidFill>
                            <a:schemeClr val="lt1"/>
                          </a:solidFill>
                          <a:effectLst/>
                          <a:latin typeface="+mn-lt"/>
                          <a:ea typeface="+mn-ea"/>
                          <a:cs typeface="+mn-cs"/>
                        </a:rPr>
                        <a:t>Call 1.1 Imminent for publication</a:t>
                      </a:r>
                    </a:p>
                    <a:p>
                      <a:pPr marL="171450" indent="-171450">
                        <a:lnSpc>
                          <a:spcPct val="115000"/>
                        </a:lnSpc>
                        <a:spcAft>
                          <a:spcPts val="0"/>
                        </a:spcAft>
                        <a:buFont typeface="Arial" panose="020B0604020202020204" pitchFamily="34" charset="0"/>
                        <a:buChar char="•"/>
                      </a:pPr>
                      <a:r>
                        <a:rPr lang="en-US" sz="1000" b="1" kern="1200" baseline="0" dirty="0" smtClean="0">
                          <a:solidFill>
                            <a:schemeClr val="lt1"/>
                          </a:solidFill>
                          <a:effectLst/>
                          <a:latin typeface="+mn-lt"/>
                          <a:ea typeface="+mn-ea"/>
                          <a:cs typeface="+mn-cs"/>
                        </a:rPr>
                        <a:t>Call 1.2 Published-Deadline 11/2/2021</a:t>
                      </a:r>
                      <a:endParaRPr lang="el-GR" sz="1000" b="1" kern="1200" baseline="0" dirty="0">
                        <a:solidFill>
                          <a:schemeClr val="lt1"/>
                        </a:solidFill>
                        <a:effectLst/>
                        <a:latin typeface="+mn-lt"/>
                        <a:ea typeface="+mn-ea"/>
                        <a:cs typeface="+mn-cs"/>
                      </a:endParaRPr>
                    </a:p>
                  </a:txBody>
                  <a:tcPr marL="25721" marR="25721" marT="0" marB="0" anchor="ctr">
                    <a:solidFill>
                      <a:srgbClr val="0573BA"/>
                    </a:solidFill>
                  </a:tcPr>
                </a:tc>
              </a:tr>
              <a:tr h="792430">
                <a:tc>
                  <a:txBody>
                    <a:bodyPr/>
                    <a:lstStyle/>
                    <a:p>
                      <a:pPr>
                        <a:lnSpc>
                          <a:spcPct val="115000"/>
                        </a:lnSpc>
                        <a:spcAft>
                          <a:spcPts val="0"/>
                        </a:spcAft>
                      </a:pPr>
                      <a:r>
                        <a:rPr lang="en-US" sz="1200" b="1" kern="1200" dirty="0">
                          <a:solidFill>
                            <a:schemeClr val="lt1"/>
                          </a:solidFill>
                          <a:effectLst/>
                          <a:latin typeface="+mn-lt"/>
                          <a:ea typeface="+mn-ea"/>
                          <a:cs typeface="+mn-cs"/>
                        </a:rPr>
                        <a:t>E - Renewable Energy, Energy Efficiency</a:t>
                      </a:r>
                      <a:endParaRPr lang="el-GR" sz="1200" b="1" kern="1200" dirty="0">
                        <a:solidFill>
                          <a:schemeClr val="lt1"/>
                        </a:solidFill>
                        <a:effectLst/>
                        <a:latin typeface="+mn-lt"/>
                        <a:ea typeface="+mn-ea"/>
                        <a:cs typeface="+mn-cs"/>
                      </a:endParaRPr>
                    </a:p>
                  </a:txBody>
                  <a:tcPr marL="25721" marR="25721" marT="0" marB="0" anchor="ctr">
                    <a:solidFill>
                      <a:schemeClr val="accent1"/>
                    </a:solidFill>
                  </a:tcP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10 ME (7,5ME + 2,5ME )</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1 open call, and bilateral activities </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0" marR="0" indent="0" algn="r"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lt1"/>
                          </a:solidFill>
                          <a:effectLst/>
                          <a:latin typeface="+mn-lt"/>
                          <a:ea typeface="+mn-ea"/>
                          <a:cs typeface="+mn-cs"/>
                        </a:rPr>
                        <a:t>6/6/2019</a:t>
                      </a:r>
                      <a:endParaRPr lang="el-GR" sz="1000" b="1" kern="1200" dirty="0" smtClean="0">
                        <a:solidFill>
                          <a:schemeClr val="lt1"/>
                        </a:solidFill>
                        <a:effectLst/>
                        <a:latin typeface="+mn-lt"/>
                        <a:ea typeface="+mn-ea"/>
                        <a:cs typeface="+mn-cs"/>
                      </a:endParaRPr>
                    </a:p>
                    <a:p>
                      <a:pPr algn="r">
                        <a:lnSpc>
                          <a:spcPct val="115000"/>
                        </a:lnSpc>
                        <a:spcAft>
                          <a:spcPts val="0"/>
                        </a:spcAft>
                      </a:pP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r">
                        <a:lnSpc>
                          <a:spcPct val="115000"/>
                        </a:lnSpc>
                        <a:spcAft>
                          <a:spcPts val="0"/>
                        </a:spcAft>
                      </a:pPr>
                      <a:r>
                        <a:rPr lang="en-US" sz="1000" b="1" kern="1200" dirty="0" smtClean="0">
                          <a:solidFill>
                            <a:schemeClr val="lt1"/>
                          </a:solidFill>
                          <a:effectLst/>
                          <a:latin typeface="+mn-lt"/>
                          <a:ea typeface="+mn-ea"/>
                          <a:cs typeface="+mn-cs"/>
                        </a:rPr>
                        <a:t>21/3/2020</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171450" indent="-171450">
                        <a:lnSpc>
                          <a:spcPct val="115000"/>
                        </a:lnSpc>
                        <a:spcAft>
                          <a:spcPts val="0"/>
                        </a:spcAft>
                        <a:buFont typeface="Arial" panose="020B0604020202020204" pitchFamily="34" charset="0"/>
                        <a:buChar char="•"/>
                      </a:pPr>
                      <a:r>
                        <a:rPr lang="en-US" sz="1000" b="1" kern="1200" dirty="0" smtClean="0">
                          <a:solidFill>
                            <a:schemeClr val="lt1"/>
                          </a:solidFill>
                          <a:effectLst/>
                          <a:latin typeface="+mn-lt"/>
                          <a:ea typeface="+mn-ea"/>
                          <a:cs typeface="+mn-cs"/>
                        </a:rPr>
                        <a:t>Call Published-Deadline 23/11/2020</a:t>
                      </a:r>
                    </a:p>
                    <a:p>
                      <a:pPr marL="171450" indent="-171450">
                        <a:lnSpc>
                          <a:spcPct val="115000"/>
                        </a:lnSpc>
                        <a:spcAft>
                          <a:spcPts val="0"/>
                        </a:spcAft>
                        <a:buFont typeface="Arial" panose="020B0604020202020204" pitchFamily="34" charset="0"/>
                        <a:buChar char="•"/>
                      </a:pPr>
                      <a:r>
                        <a:rPr lang="en-US" sz="1000" b="1" kern="1200" dirty="0" smtClean="0">
                          <a:solidFill>
                            <a:schemeClr val="lt1"/>
                          </a:solidFill>
                          <a:effectLst/>
                          <a:latin typeface="+mn-lt"/>
                          <a:ea typeface="+mn-ea"/>
                          <a:cs typeface="+mn-cs"/>
                        </a:rPr>
                        <a:t>Overwhelming response-Quality proposals</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r>
              <a:tr h="792430">
                <a:tc>
                  <a:txBody>
                    <a:bodyPr/>
                    <a:lstStyle/>
                    <a:p>
                      <a:pPr marL="0" marR="0" indent="0" algn="l" defTabSz="1828526" rtl="0" eaLnBrk="1" fontAlgn="auto" latinLnBrk="0" hangingPunct="1">
                        <a:lnSpc>
                          <a:spcPct val="115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F - Good Governance, Accountable Institutions, Transparency</a:t>
                      </a:r>
                    </a:p>
                  </a:txBody>
                  <a:tcPr marL="25721" marR="25721" marT="0" marB="0" anchor="ct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8,2ME (7ME +  1,2ME)</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3 predefined projects and bilateral activities </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r">
                        <a:lnSpc>
                          <a:spcPct val="115000"/>
                        </a:lnSpc>
                        <a:spcAft>
                          <a:spcPts val="0"/>
                        </a:spcAft>
                      </a:pPr>
                      <a:r>
                        <a:rPr lang="en-US" sz="1000" b="1" kern="1200" dirty="0" smtClean="0">
                          <a:solidFill>
                            <a:schemeClr val="lt1"/>
                          </a:solidFill>
                          <a:effectLst/>
                          <a:latin typeface="+mn-lt"/>
                          <a:ea typeface="+mn-ea"/>
                          <a:cs typeface="+mn-cs"/>
                        </a:rPr>
                        <a:t>25/9/2020</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r">
                        <a:lnSpc>
                          <a:spcPct val="115000"/>
                        </a:lnSpc>
                        <a:spcAft>
                          <a:spcPts val="0"/>
                        </a:spcAft>
                      </a:pPr>
                      <a:r>
                        <a:rPr lang="en-US" sz="1000" b="1" kern="1200" dirty="0" smtClean="0">
                          <a:solidFill>
                            <a:schemeClr val="lt1"/>
                          </a:solidFill>
                          <a:effectLst/>
                          <a:latin typeface="+mn-lt"/>
                          <a:ea typeface="+mn-ea"/>
                          <a:cs typeface="+mn-cs"/>
                        </a:rPr>
                        <a:t>Imminent</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285750" indent="-285750">
                        <a:lnSpc>
                          <a:spcPct val="115000"/>
                        </a:lnSpc>
                        <a:spcAft>
                          <a:spcPts val="0"/>
                        </a:spcAft>
                        <a:buFont typeface="Arial" panose="020B0604020202020204" pitchFamily="34" charset="0"/>
                        <a:buChar char="•"/>
                      </a:pPr>
                      <a:r>
                        <a:rPr lang="en-US" sz="1000" b="1" kern="1200" dirty="0" smtClean="0">
                          <a:solidFill>
                            <a:schemeClr val="lt1"/>
                          </a:solidFill>
                          <a:effectLst/>
                          <a:latin typeface="+mn-lt"/>
                          <a:ea typeface="+mn-ea"/>
                          <a:cs typeface="+mn-cs"/>
                        </a:rPr>
                        <a:t>Imminent MD-PIA in Off. </a:t>
                      </a:r>
                      <a:r>
                        <a:rPr lang="en-US" sz="1000" b="1" kern="1200" dirty="0" err="1" smtClean="0">
                          <a:solidFill>
                            <a:schemeClr val="lt1"/>
                          </a:solidFill>
                          <a:effectLst/>
                          <a:latin typeface="+mn-lt"/>
                          <a:ea typeface="+mn-ea"/>
                          <a:cs typeface="+mn-cs"/>
                        </a:rPr>
                        <a:t>Gazz</a:t>
                      </a:r>
                      <a:r>
                        <a:rPr lang="en-US" sz="1000" b="1" kern="1200" dirty="0" smtClean="0">
                          <a:solidFill>
                            <a:schemeClr val="lt1"/>
                          </a:solidFill>
                          <a:effectLst/>
                          <a:latin typeface="+mn-lt"/>
                          <a:ea typeface="+mn-ea"/>
                          <a:cs typeface="+mn-cs"/>
                        </a:rPr>
                        <a:t>.</a:t>
                      </a:r>
                    </a:p>
                    <a:p>
                      <a:pPr marL="285750" indent="-285750">
                        <a:lnSpc>
                          <a:spcPct val="115000"/>
                        </a:lnSpc>
                        <a:spcAft>
                          <a:spcPts val="0"/>
                        </a:spcAft>
                        <a:buFont typeface="Arial" panose="020B0604020202020204" pitchFamily="34" charset="0"/>
                        <a:buChar char="•"/>
                      </a:pPr>
                      <a:r>
                        <a:rPr lang="en-US" sz="1000" b="1" kern="1200" dirty="0" smtClean="0">
                          <a:solidFill>
                            <a:schemeClr val="lt1"/>
                          </a:solidFill>
                          <a:effectLst/>
                          <a:latin typeface="+mn-lt"/>
                          <a:ea typeface="+mn-ea"/>
                          <a:cs typeface="+mn-cs"/>
                        </a:rPr>
                        <a:t>Preparation</a:t>
                      </a:r>
                      <a:r>
                        <a:rPr lang="en-US" sz="1000" b="1" kern="1200" baseline="0" dirty="0" smtClean="0">
                          <a:solidFill>
                            <a:schemeClr val="lt1"/>
                          </a:solidFill>
                          <a:effectLst/>
                          <a:latin typeface="+mn-lt"/>
                          <a:ea typeface="+mn-ea"/>
                          <a:cs typeface="+mn-cs"/>
                        </a:rPr>
                        <a:t> towards Project contracts</a:t>
                      </a:r>
                    </a:p>
                    <a:p>
                      <a:pPr marL="285750" indent="-285750">
                        <a:lnSpc>
                          <a:spcPct val="115000"/>
                        </a:lnSpc>
                        <a:spcAft>
                          <a:spcPts val="0"/>
                        </a:spcAft>
                        <a:buFont typeface="Arial" panose="020B0604020202020204" pitchFamily="34" charset="0"/>
                        <a:buChar char="•"/>
                      </a:pPr>
                      <a:r>
                        <a:rPr lang="en-US" sz="1000" b="1" kern="1200" baseline="0" dirty="0" smtClean="0">
                          <a:solidFill>
                            <a:schemeClr val="lt1"/>
                          </a:solidFill>
                          <a:effectLst/>
                          <a:latin typeface="+mn-lt"/>
                          <a:ea typeface="+mn-ea"/>
                          <a:cs typeface="+mn-cs"/>
                        </a:rPr>
                        <a:t>Preparation of Project partnership agreements</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r>
              <a:tr h="792430">
                <a:tc>
                  <a:txBody>
                    <a:bodyPr/>
                    <a:lstStyle/>
                    <a:p>
                      <a:pPr marL="0" marR="0" indent="0" algn="l" defTabSz="1828526" rtl="0" eaLnBrk="1" fontAlgn="auto" latinLnBrk="0" hangingPunct="1">
                        <a:lnSpc>
                          <a:spcPct val="115000"/>
                        </a:lnSpc>
                        <a:spcBef>
                          <a:spcPts val="0"/>
                        </a:spcBef>
                        <a:spcAft>
                          <a:spcPts val="0"/>
                        </a:spcAft>
                        <a:buClrTx/>
                        <a:buSzTx/>
                        <a:buFontTx/>
                        <a:buNone/>
                        <a:tabLst/>
                        <a:defRPr/>
                      </a:pPr>
                      <a:r>
                        <a:rPr lang="en-US" sz="1200" dirty="0" smtClean="0">
                          <a:effectLst/>
                        </a:rPr>
                        <a:t>G -Asylum and Migration (Capacity building of national asylum and migration management systems)</a:t>
                      </a:r>
                      <a:endParaRPr lang="el-GR" sz="1200" dirty="0" smtClean="0">
                        <a:effectLst/>
                        <a:latin typeface="Calibri"/>
                        <a:ea typeface="Times New Roman"/>
                        <a:cs typeface="Arial"/>
                      </a:endParaRPr>
                    </a:p>
                    <a:p>
                      <a:pPr>
                        <a:lnSpc>
                          <a:spcPct val="115000"/>
                        </a:lnSpc>
                        <a:spcAft>
                          <a:spcPts val="0"/>
                        </a:spcAft>
                      </a:pPr>
                      <a:endParaRPr lang="el-GR" sz="1200" dirty="0">
                        <a:effectLst/>
                        <a:latin typeface="Calibri"/>
                        <a:ea typeface="Times New Roman"/>
                        <a:cs typeface="Arial"/>
                      </a:endParaRPr>
                    </a:p>
                  </a:txBody>
                  <a:tcPr marL="25721" marR="25721" marT="0" marB="0" anchor="ct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19,4 ME (16,5ME + 2,9 ME)</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l">
                        <a:lnSpc>
                          <a:spcPct val="115000"/>
                        </a:lnSpc>
                        <a:spcAft>
                          <a:spcPts val="0"/>
                        </a:spcAft>
                      </a:pPr>
                      <a:r>
                        <a:rPr lang="en-GB" sz="1000" b="1" kern="1200" dirty="0" smtClean="0">
                          <a:solidFill>
                            <a:schemeClr val="lt1"/>
                          </a:solidFill>
                          <a:effectLst/>
                          <a:latin typeface="+mn-lt"/>
                          <a:ea typeface="+mn-ea"/>
                          <a:cs typeface="+mn-cs"/>
                        </a:rPr>
                        <a:t>7 predefined projects, 1 small grant scheme and bilateral activities </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0" marR="0" indent="0" algn="r" defTabSz="914400" rtl="0" eaLnBrk="1" fontAlgn="auto" latinLnBrk="0" hangingPunct="1">
                        <a:lnSpc>
                          <a:spcPct val="115000"/>
                        </a:lnSpc>
                        <a:spcBef>
                          <a:spcPts val="0"/>
                        </a:spcBef>
                        <a:spcAft>
                          <a:spcPts val="0"/>
                        </a:spcAft>
                        <a:buClrTx/>
                        <a:buSzTx/>
                        <a:buFontTx/>
                        <a:buNone/>
                        <a:tabLst/>
                        <a:defRPr/>
                      </a:pPr>
                      <a:r>
                        <a:rPr lang="en-GB" sz="1000" b="1" kern="1200" dirty="0" smtClean="0">
                          <a:solidFill>
                            <a:schemeClr val="lt1"/>
                          </a:solidFill>
                          <a:effectLst/>
                          <a:latin typeface="+mn-lt"/>
                          <a:ea typeface="+mn-ea"/>
                          <a:cs typeface="+mn-cs"/>
                        </a:rPr>
                        <a:t>26/11/2019</a:t>
                      </a:r>
                      <a:endParaRPr lang="el-GR" sz="1000" b="1" kern="1200" dirty="0" smtClean="0">
                        <a:solidFill>
                          <a:schemeClr val="lt1"/>
                        </a:solidFill>
                        <a:effectLst/>
                        <a:latin typeface="+mn-lt"/>
                        <a:ea typeface="+mn-ea"/>
                        <a:cs typeface="+mn-cs"/>
                      </a:endParaRPr>
                    </a:p>
                    <a:p>
                      <a:pPr algn="r">
                        <a:lnSpc>
                          <a:spcPct val="115000"/>
                        </a:lnSpc>
                        <a:spcAft>
                          <a:spcPts val="0"/>
                        </a:spcAft>
                      </a:pP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algn="r">
                        <a:lnSpc>
                          <a:spcPct val="115000"/>
                        </a:lnSpc>
                        <a:spcAft>
                          <a:spcPts val="0"/>
                        </a:spcAft>
                      </a:pPr>
                      <a:r>
                        <a:rPr lang="en-US" sz="1000" b="1" kern="1200" dirty="0" smtClean="0">
                          <a:solidFill>
                            <a:schemeClr val="lt1"/>
                          </a:solidFill>
                          <a:effectLst/>
                          <a:latin typeface="+mn-lt"/>
                          <a:ea typeface="+mn-ea"/>
                          <a:cs typeface="+mn-cs"/>
                        </a:rPr>
                        <a:t>21/4/2020</a:t>
                      </a:r>
                      <a:endParaRPr lang="el-GR" sz="1000" b="1" kern="1200" dirty="0">
                        <a:solidFill>
                          <a:schemeClr val="lt1"/>
                        </a:solidFill>
                        <a:effectLst/>
                        <a:latin typeface="+mn-lt"/>
                        <a:ea typeface="+mn-ea"/>
                        <a:cs typeface="+mn-cs"/>
                      </a:endParaRPr>
                    </a:p>
                  </a:txBody>
                  <a:tcPr marL="25721" marR="25721" marT="0" marB="0" anchor="ctr">
                    <a:solidFill>
                      <a:srgbClr val="0573BA"/>
                    </a:solidFill>
                  </a:tcPr>
                </a:tc>
                <a:tc>
                  <a:txBody>
                    <a:bodyPr/>
                    <a:lstStyle/>
                    <a:p>
                      <a:pPr marL="171450" indent="-171450">
                        <a:lnSpc>
                          <a:spcPct val="115000"/>
                        </a:lnSpc>
                        <a:spcAft>
                          <a:spcPts val="0"/>
                        </a:spcAft>
                        <a:buFont typeface="Arial" panose="020B0604020202020204" pitchFamily="34" charset="0"/>
                        <a:buChar char="•"/>
                      </a:pPr>
                      <a:r>
                        <a:rPr lang="en-US" sz="1000" b="1" kern="1200" dirty="0" smtClean="0">
                          <a:solidFill>
                            <a:schemeClr val="lt1"/>
                          </a:solidFill>
                          <a:effectLst/>
                          <a:latin typeface="+mn-lt"/>
                          <a:ea typeface="+mn-ea"/>
                          <a:cs typeface="+mn-cs"/>
                        </a:rPr>
                        <a:t>Imminent submission of 3  project proposals </a:t>
                      </a:r>
                    </a:p>
                    <a:p>
                      <a:pPr marL="171450" indent="-171450">
                        <a:lnSpc>
                          <a:spcPct val="115000"/>
                        </a:lnSpc>
                        <a:spcAft>
                          <a:spcPts val="0"/>
                        </a:spcAft>
                        <a:buFont typeface="Arial" panose="020B0604020202020204" pitchFamily="34" charset="0"/>
                        <a:buChar char="•"/>
                      </a:pPr>
                      <a:r>
                        <a:rPr lang="en-US" sz="1000" b="1" kern="1200" dirty="0" smtClean="0">
                          <a:solidFill>
                            <a:schemeClr val="lt1"/>
                          </a:solidFill>
                          <a:effectLst/>
                          <a:latin typeface="+mn-lt"/>
                          <a:ea typeface="+mn-ea"/>
                          <a:cs typeface="+mn-cs"/>
                        </a:rPr>
                        <a:t>PA amendment for 3 projects</a:t>
                      </a:r>
                    </a:p>
                    <a:p>
                      <a:pPr marL="171450" indent="-171450">
                        <a:lnSpc>
                          <a:spcPct val="115000"/>
                        </a:lnSpc>
                        <a:spcAft>
                          <a:spcPts val="0"/>
                        </a:spcAft>
                        <a:buFont typeface="Arial" panose="020B0604020202020204" pitchFamily="34" charset="0"/>
                        <a:buChar char="•"/>
                      </a:pPr>
                      <a:r>
                        <a:rPr lang="en-US" sz="1000" b="1" kern="1200" dirty="0" smtClean="0">
                          <a:solidFill>
                            <a:schemeClr val="lt1"/>
                          </a:solidFill>
                          <a:effectLst/>
                          <a:latin typeface="+mn-lt"/>
                          <a:ea typeface="+mn-ea"/>
                          <a:cs typeface="+mn-cs"/>
                        </a:rPr>
                        <a:t>1 project with pending term for shelter building</a:t>
                      </a:r>
                      <a:r>
                        <a:rPr lang="en-US" sz="1000" b="1" kern="1200" baseline="0" dirty="0" smtClean="0">
                          <a:solidFill>
                            <a:schemeClr val="lt1"/>
                          </a:solidFill>
                          <a:effectLst/>
                          <a:latin typeface="+mn-lt"/>
                          <a:ea typeface="+mn-ea"/>
                          <a:cs typeface="+mn-cs"/>
                        </a:rPr>
                        <a:t> availability</a:t>
                      </a:r>
                      <a:endParaRPr lang="en-US" sz="1000" b="1" kern="1200" dirty="0" smtClean="0">
                        <a:solidFill>
                          <a:schemeClr val="lt1"/>
                        </a:solidFill>
                        <a:effectLst/>
                        <a:latin typeface="+mn-lt"/>
                        <a:ea typeface="+mn-ea"/>
                        <a:cs typeface="+mn-cs"/>
                      </a:endParaRPr>
                    </a:p>
                    <a:p>
                      <a:pPr>
                        <a:lnSpc>
                          <a:spcPct val="115000"/>
                        </a:lnSpc>
                        <a:spcAft>
                          <a:spcPts val="0"/>
                        </a:spcAft>
                      </a:pPr>
                      <a:endParaRPr lang="el-GR" sz="1000" b="1" kern="1200" dirty="0">
                        <a:solidFill>
                          <a:schemeClr val="lt1"/>
                        </a:solidFill>
                        <a:effectLst/>
                        <a:latin typeface="+mn-lt"/>
                        <a:ea typeface="+mn-ea"/>
                        <a:cs typeface="+mn-cs"/>
                      </a:endParaRPr>
                    </a:p>
                  </a:txBody>
                  <a:tcPr marL="25721" marR="25721" marT="0" marB="0" anchor="ctr">
                    <a:solidFill>
                      <a:srgbClr val="0573BA"/>
                    </a:solidFill>
                  </a:tcPr>
                </a:tc>
              </a:tr>
            </a:tbl>
          </a:graphicData>
        </a:graphic>
      </p:graphicFrame>
      <p:sp>
        <p:nvSpPr>
          <p:cNvPr id="6" name="TextBox 5"/>
          <p:cNvSpPr txBox="1"/>
          <p:nvPr/>
        </p:nvSpPr>
        <p:spPr>
          <a:xfrm>
            <a:off x="2123728" y="754125"/>
            <a:ext cx="6196591" cy="485055"/>
          </a:xfrm>
          <a:prstGeom prst="rect">
            <a:avLst/>
          </a:prstGeom>
          <a:noFill/>
        </p:spPr>
        <p:txBody>
          <a:bodyPr wrap="square" lIns="38405" tIns="19202" rIns="38405" bIns="19202" rtlCol="0">
            <a:spAutoFit/>
          </a:bodyPr>
          <a:lstStyle/>
          <a:p>
            <a:r>
              <a:rPr lang="en-US" sz="2900" b="1" dirty="0">
                <a:latin typeface="+mj-lt"/>
                <a:ea typeface="+mj-ea"/>
                <a:cs typeface="+mj-cs"/>
              </a:rPr>
              <a:t>Status of </a:t>
            </a:r>
            <a:r>
              <a:rPr lang="en-US" sz="2900" b="1" dirty="0" smtClean="0">
                <a:latin typeface="+mj-lt"/>
                <a:ea typeface="+mj-ea"/>
                <a:cs typeface="+mj-cs"/>
              </a:rPr>
              <a:t>Greek managed </a:t>
            </a:r>
            <a:r>
              <a:rPr lang="en-US" sz="2900" b="1" dirty="0" err="1" smtClean="0">
                <a:latin typeface="+mj-lt"/>
                <a:ea typeface="+mj-ea"/>
                <a:cs typeface="+mj-cs"/>
              </a:rPr>
              <a:t>Programmes</a:t>
            </a:r>
            <a:endParaRPr lang="el-GR" sz="1700" b="1" dirty="0">
              <a:latin typeface="+mj-lt"/>
              <a:ea typeface="+mj-ea"/>
              <a:cs typeface="+mj-cs"/>
            </a:endParaRPr>
          </a:p>
        </p:txBody>
      </p:sp>
      <p:pic>
        <p:nvPicPr>
          <p:cNvPr id="7" name="Picture 5"/>
          <p:cNvPicPr/>
          <p:nvPr/>
        </p:nvPicPr>
        <p:blipFill>
          <a:blip r:embed="rId3" cstate="print">
            <a:extLst>
              <a:ext uri="{28A0092B-C50C-407E-A947-70E740481C1C}">
                <a14:useLocalDpi xmlns:a14="http://schemas.microsoft.com/office/drawing/2010/main" val="0"/>
              </a:ext>
            </a:extLst>
          </a:blip>
          <a:stretch>
            <a:fillRect/>
          </a:stretch>
        </p:blipFill>
        <p:spPr>
          <a:xfrm>
            <a:off x="236861" y="116632"/>
            <a:ext cx="1429793" cy="1043100"/>
          </a:xfrm>
          <a:prstGeom prst="rect">
            <a:avLst/>
          </a:prstGeom>
        </p:spPr>
      </p:pic>
      <p:sp>
        <p:nvSpPr>
          <p:cNvPr id="8"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spTree>
    <p:extLst>
      <p:ext uri="{BB962C8B-B14F-4D97-AF65-F5344CB8AC3E}">
        <p14:creationId xmlns:p14="http://schemas.microsoft.com/office/powerpoint/2010/main" val="3327164075"/>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1104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l-GR" altLang="el-GR" sz="1800" b="0" i="0" u="none" strike="noStrike" cap="none" normalizeH="0" baseline="0" smtClean="0">
              <a:ln>
                <a:noFill/>
              </a:ln>
              <a:solidFill>
                <a:schemeClr val="tx1"/>
              </a:solidFill>
              <a:effectLst/>
              <a:latin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251520" y="260648"/>
            <a:ext cx="1152128" cy="916260"/>
          </a:xfrm>
          <a:prstGeom prst="rect">
            <a:avLst/>
          </a:prstGeom>
        </p:spPr>
      </p:pic>
      <p:sp>
        <p:nvSpPr>
          <p:cNvPr id="11" name="Ορθογώνιο 10"/>
          <p:cNvSpPr/>
          <p:nvPr/>
        </p:nvSpPr>
        <p:spPr>
          <a:xfrm>
            <a:off x="-324544" y="6157850"/>
            <a:ext cx="4572000" cy="461665"/>
          </a:xfrm>
          <a:prstGeom prst="rect">
            <a:avLst/>
          </a:prstGeom>
        </p:spPr>
        <p:txBody>
          <a:bodyPr>
            <a:spAutoFit/>
          </a:bodyPr>
          <a:lstStyle/>
          <a:p>
            <a:pPr lvl="0" algn="ctr" defTabSz="1828526"/>
            <a:r>
              <a:rPr lang="en-GB" sz="1200" b="1" dirty="0" smtClean="0">
                <a:solidFill>
                  <a:prstClr val="white"/>
                </a:solidFill>
                <a:latin typeface="Arial"/>
              </a:rPr>
              <a:t>General </a:t>
            </a:r>
            <a:r>
              <a:rPr lang="en-GB" sz="1200" b="1" dirty="0">
                <a:solidFill>
                  <a:prstClr val="white"/>
                </a:solidFill>
                <a:latin typeface="Arial"/>
              </a:rPr>
              <a:t>Secretariat </a:t>
            </a:r>
            <a:endParaRPr lang="en-GB" sz="1200" b="1" dirty="0" smtClean="0">
              <a:solidFill>
                <a:prstClr val="white"/>
              </a:solidFill>
              <a:latin typeface="Arial"/>
            </a:endParaRPr>
          </a:p>
          <a:p>
            <a:pPr lvl="0" algn="ctr" defTabSz="1828526"/>
            <a:r>
              <a:rPr lang="en-GB" sz="1200" b="1" dirty="0" smtClean="0">
                <a:solidFill>
                  <a:prstClr val="white"/>
                </a:solidFill>
                <a:latin typeface="Arial"/>
              </a:rPr>
              <a:t>for </a:t>
            </a:r>
            <a:r>
              <a:rPr lang="en-GB" sz="1200" b="1" dirty="0">
                <a:solidFill>
                  <a:prstClr val="white"/>
                </a:solidFill>
                <a:latin typeface="Arial"/>
              </a:rPr>
              <a:t>Public Investments &amp; NSRF</a:t>
            </a:r>
          </a:p>
        </p:txBody>
      </p:sp>
      <p:sp>
        <p:nvSpPr>
          <p:cNvPr id="9" name="Τίτλος 1"/>
          <p:cNvSpPr txBox="1">
            <a:spLocks/>
          </p:cNvSpPr>
          <p:nvPr/>
        </p:nvSpPr>
        <p:spPr>
          <a:xfrm>
            <a:off x="1322886" y="60375"/>
            <a:ext cx="7128037" cy="1077218"/>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US" sz="2000" dirty="0" smtClean="0"/>
              <a:t>Strategic Report</a:t>
            </a:r>
          </a:p>
          <a:p>
            <a:pPr algn="ctr"/>
            <a:r>
              <a:rPr lang="en-US" sz="2000" dirty="0" smtClean="0"/>
              <a:t>November 2019 – October 2020</a:t>
            </a:r>
            <a:endParaRPr lang="el-GR" sz="2000" dirty="0"/>
          </a:p>
        </p:txBody>
      </p:sp>
      <p:pic>
        <p:nvPicPr>
          <p:cNvPr id="7" name="Picture 2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8000" y="6064832"/>
            <a:ext cx="2009775" cy="647700"/>
          </a:xfrm>
          <a:prstGeom prst="rect">
            <a:avLst/>
          </a:prstGeom>
          <a:noFill/>
          <a:extLst>
            <a:ext uri="{909E8E84-426E-40DD-AFC4-6F175D3DCCD1}">
              <a14:hiddenFill xmlns:a14="http://schemas.microsoft.com/office/drawing/2010/main">
                <a:solidFill>
                  <a:srgbClr val="FFFFFF"/>
                </a:solidFill>
              </a14:hiddenFill>
            </a:ext>
          </a:extLst>
        </p:spPr>
      </p:pic>
      <p:sp>
        <p:nvSpPr>
          <p:cNvPr id="10" name="Τίτλος 1"/>
          <p:cNvSpPr txBox="1">
            <a:spLocks/>
          </p:cNvSpPr>
          <p:nvPr/>
        </p:nvSpPr>
        <p:spPr>
          <a:xfrm>
            <a:off x="1390329" y="752280"/>
            <a:ext cx="7128037" cy="538610"/>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gn="ctr"/>
            <a:r>
              <a:rPr lang="en-GB" sz="2800" dirty="0" smtClean="0">
                <a:solidFill>
                  <a:schemeClr val="tx1"/>
                </a:solidFill>
              </a:rPr>
              <a:t>EEA FM 2014-2021 implementation</a:t>
            </a:r>
          </a:p>
          <a:p>
            <a:endParaRPr lang="en-US" sz="2000" dirty="0"/>
          </a:p>
          <a:p>
            <a:endParaRPr lang="el-GR" sz="2000" dirty="0"/>
          </a:p>
        </p:txBody>
      </p:sp>
      <p:sp>
        <p:nvSpPr>
          <p:cNvPr id="12" name="Τίτλος 1"/>
          <p:cNvSpPr txBox="1">
            <a:spLocks/>
          </p:cNvSpPr>
          <p:nvPr/>
        </p:nvSpPr>
        <p:spPr>
          <a:xfrm>
            <a:off x="251520" y="1402680"/>
            <a:ext cx="8640960" cy="5328274"/>
          </a:xfrm>
          <a:prstGeom prst="rect">
            <a:avLst/>
          </a:prstGeom>
        </p:spPr>
        <p:txBody>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US" sz="2400" dirty="0" smtClean="0"/>
              <a:t>Status of Bilateral Fund</a:t>
            </a:r>
          </a:p>
          <a:p>
            <a:endParaRPr lang="en-US" sz="2400" dirty="0" smtClean="0"/>
          </a:p>
          <a:p>
            <a:pPr marL="285750" indent="-285750">
              <a:buFont typeface="Arial" panose="020B0604020202020204" pitchFamily="34" charset="0"/>
              <a:buChar char="•"/>
            </a:pPr>
            <a:r>
              <a:rPr lang="en-US" sz="1800" dirty="0"/>
              <a:t>Work plan </a:t>
            </a:r>
          </a:p>
          <a:p>
            <a:r>
              <a:rPr lang="en-US" sz="1600" dirty="0" smtClean="0"/>
              <a:t>	- Submitted </a:t>
            </a:r>
            <a:r>
              <a:rPr lang="en-US" sz="1600" dirty="0"/>
              <a:t>by NFP to </a:t>
            </a:r>
            <a:r>
              <a:rPr lang="en-US" sz="1600" dirty="0" smtClean="0"/>
              <a:t>JCBF - </a:t>
            </a:r>
            <a:r>
              <a:rPr lang="en-US" sz="1600" dirty="0"/>
              <a:t>January </a:t>
            </a:r>
            <a:r>
              <a:rPr lang="en-US" sz="1600" dirty="0" smtClean="0"/>
              <a:t>2020</a:t>
            </a:r>
          </a:p>
          <a:p>
            <a:r>
              <a:rPr lang="en-US" sz="1600" dirty="0" smtClean="0"/>
              <a:t>	- Discussed and adopted by JCBF – February 2020</a:t>
            </a:r>
            <a:endParaRPr lang="en-US" sz="1600" dirty="0"/>
          </a:p>
          <a:p>
            <a:endParaRPr lang="en-US" sz="2400" dirty="0" smtClean="0"/>
          </a:p>
          <a:p>
            <a:pPr marL="342900" indent="-342900">
              <a:buFont typeface="Arial" panose="020B0604020202020204" pitchFamily="34" charset="0"/>
              <a:buChar char="•"/>
            </a:pPr>
            <a:r>
              <a:rPr lang="en-US" sz="1800" dirty="0" smtClean="0"/>
              <a:t>Strategic initiatives </a:t>
            </a:r>
            <a:endParaRPr lang="el-GR" sz="1800" dirty="0" smtClean="0"/>
          </a:p>
          <a:p>
            <a:r>
              <a:rPr lang="en-US" sz="1600" dirty="0" smtClean="0"/>
              <a:t>	- </a:t>
            </a:r>
            <a:r>
              <a:rPr lang="el-GR" sz="1600" dirty="0" err="1" smtClean="0"/>
              <a:t>Activities</a:t>
            </a:r>
            <a:r>
              <a:rPr lang="el-GR" sz="1600" dirty="0" smtClean="0"/>
              <a:t> </a:t>
            </a:r>
            <a:r>
              <a:rPr lang="el-GR" sz="1600" dirty="0" err="1"/>
              <a:t>by</a:t>
            </a:r>
            <a:r>
              <a:rPr lang="el-GR" sz="1600" dirty="0"/>
              <a:t> NFP</a:t>
            </a:r>
          </a:p>
          <a:p>
            <a:r>
              <a:rPr lang="en-US" sz="1600" dirty="0" smtClean="0"/>
              <a:t>	- </a:t>
            </a:r>
            <a:r>
              <a:rPr lang="el-GR" sz="1600" dirty="0" smtClean="0"/>
              <a:t>Ι</a:t>
            </a:r>
            <a:r>
              <a:rPr lang="en-US" sz="1600" dirty="0" err="1"/>
              <a:t>nitiative</a:t>
            </a:r>
            <a:r>
              <a:rPr lang="en-US" sz="1600" dirty="0"/>
              <a:t> </a:t>
            </a:r>
            <a:r>
              <a:rPr lang="el-GR" sz="1600" dirty="0"/>
              <a:t>«</a:t>
            </a:r>
            <a:r>
              <a:rPr lang="en-US" sz="1600" dirty="0"/>
              <a:t>Transmissions</a:t>
            </a:r>
            <a:r>
              <a:rPr lang="el-GR" sz="1600" dirty="0"/>
              <a:t>»</a:t>
            </a:r>
            <a:r>
              <a:rPr lang="en-US" sz="1600" dirty="0"/>
              <a:t> by the Onassis </a:t>
            </a:r>
            <a:r>
              <a:rPr lang="en-US" sz="1600" dirty="0" err="1"/>
              <a:t>Stegi</a:t>
            </a:r>
            <a:r>
              <a:rPr lang="en-US" sz="1600" dirty="0"/>
              <a:t>/</a:t>
            </a:r>
            <a:r>
              <a:rPr lang="en-US" sz="1600" dirty="0" err="1"/>
              <a:t>Ultima</a:t>
            </a:r>
            <a:endParaRPr lang="en-US" sz="1600" dirty="0"/>
          </a:p>
          <a:p>
            <a:r>
              <a:rPr lang="en-US" sz="1600" dirty="0" smtClean="0"/>
              <a:t>	- Initiative </a:t>
            </a:r>
            <a:r>
              <a:rPr lang="en-US" sz="1600" dirty="0"/>
              <a:t>by ELIAMEP/FAFO </a:t>
            </a:r>
            <a:endParaRPr lang="el-GR" sz="1600" dirty="0"/>
          </a:p>
          <a:p>
            <a:r>
              <a:rPr lang="en-US" sz="1600" dirty="0" smtClean="0"/>
              <a:t>	-Initiative </a:t>
            </a:r>
            <a:r>
              <a:rPr lang="en-US" sz="1600" dirty="0"/>
              <a:t>by the Hellenic Wind Energy Association ELETAEN </a:t>
            </a:r>
          </a:p>
          <a:p>
            <a:r>
              <a:rPr lang="en-US" sz="1600" dirty="0" smtClean="0"/>
              <a:t>	-Kling </a:t>
            </a:r>
            <a:r>
              <a:rPr lang="en-US" sz="1600" dirty="0"/>
              <a:t>&amp; Bang </a:t>
            </a:r>
            <a:r>
              <a:rPr lang="en-US" sz="1600" dirty="0" err="1"/>
              <a:t>gallerí</a:t>
            </a:r>
            <a:r>
              <a:rPr lang="en-US" sz="1600" dirty="0"/>
              <a:t> </a:t>
            </a:r>
            <a:r>
              <a:rPr lang="en-US" sz="1600" dirty="0" err="1"/>
              <a:t>ehf</a:t>
            </a:r>
            <a:r>
              <a:rPr lang="en-US" sz="1600" dirty="0"/>
              <a:t>, Iceland</a:t>
            </a:r>
            <a:endParaRPr lang="el-GR" sz="1600" dirty="0"/>
          </a:p>
          <a:p>
            <a:r>
              <a:rPr lang="en-US" sz="1600" dirty="0" smtClean="0"/>
              <a:t>	-</a:t>
            </a:r>
            <a:r>
              <a:rPr lang="en-US" sz="1600" dirty="0" err="1" smtClean="0"/>
              <a:t>ProGender</a:t>
            </a:r>
            <a:r>
              <a:rPr lang="en-US" sz="1600" dirty="0"/>
              <a:t>: A Digital Hub on Gender, the </a:t>
            </a:r>
            <a:r>
              <a:rPr lang="en-US" sz="1600" dirty="0" smtClean="0"/>
              <a:t>COVID19 </a:t>
            </a:r>
            <a:r>
              <a:rPr lang="en-US" sz="1600" dirty="0"/>
              <a:t>crisis and its Aftermath</a:t>
            </a:r>
            <a:endParaRPr lang="el-GR" sz="1600" dirty="0"/>
          </a:p>
          <a:p>
            <a:endParaRPr lang="el-GR" sz="1600" dirty="0"/>
          </a:p>
          <a:p>
            <a:pPr marL="342900" indent="-342900">
              <a:buFont typeface="Arial" panose="020B0604020202020204" pitchFamily="34" charset="0"/>
              <a:buChar char="•"/>
            </a:pPr>
            <a:endParaRPr lang="en-US" sz="2000" dirty="0" smtClean="0"/>
          </a:p>
          <a:p>
            <a:endParaRPr lang="el-GR" sz="2000" dirty="0"/>
          </a:p>
        </p:txBody>
      </p:sp>
      <p:sp>
        <p:nvSpPr>
          <p:cNvPr id="14" name="Ορθογώνιο 13"/>
          <p:cNvSpPr/>
          <p:nvPr/>
        </p:nvSpPr>
        <p:spPr>
          <a:xfrm>
            <a:off x="5076056" y="6157850"/>
            <a:ext cx="4572000" cy="646331"/>
          </a:xfrm>
          <a:prstGeom prst="rect">
            <a:avLst/>
          </a:prstGeom>
        </p:spPr>
        <p:txBody>
          <a:bodyPr>
            <a:spAutoFit/>
          </a:bodyPr>
          <a:lstStyle/>
          <a:p>
            <a:pPr lvl="0" algn="ctr" defTabSz="1828526"/>
            <a:r>
              <a:rPr lang="en-GB" sz="1200" b="1" dirty="0" smtClean="0">
                <a:solidFill>
                  <a:prstClr val="white"/>
                </a:solidFill>
                <a:latin typeface="Arial"/>
              </a:rPr>
              <a:t>Special Service EEA FM – </a:t>
            </a:r>
          </a:p>
          <a:p>
            <a:pPr lvl="0" algn="ctr" defTabSz="1828526"/>
            <a:r>
              <a:rPr lang="en-GB" sz="1200" b="1" dirty="0" smtClean="0">
                <a:solidFill>
                  <a:prstClr val="white"/>
                </a:solidFill>
                <a:latin typeface="Arial"/>
              </a:rPr>
              <a:t>National Focal Point </a:t>
            </a:r>
          </a:p>
          <a:p>
            <a:pPr lvl="0" algn="ctr" defTabSz="1828526"/>
            <a:endParaRPr lang="en-GB" sz="1200" b="1" dirty="0">
              <a:solidFill>
                <a:prstClr val="white"/>
              </a:solidFill>
              <a:latin typeface="Arial"/>
            </a:endParaRPr>
          </a:p>
        </p:txBody>
      </p:sp>
    </p:spTree>
    <p:extLst>
      <p:ext uri="{BB962C8B-B14F-4D97-AF65-F5344CB8AC3E}">
        <p14:creationId xmlns:p14="http://schemas.microsoft.com/office/powerpoint/2010/main" val="1004936559"/>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827</TotalTime>
  <Words>1544</Words>
  <Application>Microsoft Office PowerPoint</Application>
  <PresentationFormat>Προβολή στην οθόνη (4:3)</PresentationFormat>
  <Paragraphs>399</Paragraphs>
  <Slides>17</Slides>
  <Notes>17</Notes>
  <HiddenSlides>0</HiddenSlides>
  <MMClips>0</MMClips>
  <ScaleCrop>false</ScaleCrop>
  <HeadingPairs>
    <vt:vector size="4" baseType="variant">
      <vt:variant>
        <vt:lpstr>Θέμα</vt:lpstr>
      </vt:variant>
      <vt:variant>
        <vt:i4>1</vt:i4>
      </vt:variant>
      <vt:variant>
        <vt:lpstr>Τίτλοι διαφανειών</vt:lpstr>
      </vt:variant>
      <vt:variant>
        <vt:i4>17</vt:i4>
      </vt:variant>
    </vt:vector>
  </HeadingPairs>
  <TitlesOfParts>
    <vt:vector size="18" baseType="lpstr">
      <vt:lpstr>Θέμα του Office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e.kontaxaki</dc:creator>
  <cp:lastModifiedBy>e.kontaxaki</cp:lastModifiedBy>
  <cp:revision>108</cp:revision>
  <dcterms:created xsi:type="dcterms:W3CDTF">2020-11-16T13:55:32Z</dcterms:created>
  <dcterms:modified xsi:type="dcterms:W3CDTF">2020-11-27T10:07:56Z</dcterms:modified>
</cp:coreProperties>
</file>