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72" r:id="rId4"/>
    <p:sldId id="292" r:id="rId5"/>
    <p:sldId id="293" r:id="rId6"/>
    <p:sldId id="294" r:id="rId7"/>
    <p:sldId id="295" r:id="rId8"/>
    <p:sldId id="271" r:id="rId9"/>
    <p:sldId id="273" r:id="rId10"/>
    <p:sldId id="274" r:id="rId11"/>
    <p:sldId id="275" r:id="rId12"/>
    <p:sldId id="278" r:id="rId13"/>
    <p:sldId id="279" r:id="rId14"/>
    <p:sldId id="277" r:id="rId15"/>
    <p:sldId id="285" r:id="rId16"/>
    <p:sldId id="280" r:id="rId17"/>
    <p:sldId id="281" r:id="rId18"/>
    <p:sldId id="286" r:id="rId19"/>
    <p:sldId id="288" r:id="rId20"/>
    <p:sldId id="289" r:id="rId21"/>
    <p:sldId id="290" r:id="rId22"/>
    <p:sldId id="291" r:id="rId2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9462C-E837-43E1-9413-908D495E3AC8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240F2-EC80-4FBC-8798-676EAA4C53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859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B7909-4EC8-46CF-9721-D1B372644A35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7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508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373188" y="1143000"/>
            <a:ext cx="4111625" cy="3084513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627A0-ABF7-4703-8908-C47EAF6B39A1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5632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373188" y="1143000"/>
            <a:ext cx="4111625" cy="3084513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627A0-ABF7-4703-8908-C47EAF6B39A1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5632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1373188" y="1143000"/>
            <a:ext cx="4111625" cy="3084513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627A0-ABF7-4703-8908-C47EAF6B39A1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563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4234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268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391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2153800" y="584268"/>
            <a:ext cx="6516545" cy="5556207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472707" y="814665"/>
            <a:ext cx="1504198" cy="53258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397" y="584268"/>
            <a:ext cx="1504198" cy="1569660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099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title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472706" y="1545950"/>
            <a:ext cx="8199207" cy="45945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/>
              <a:t>Click to add text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472396" y="1315554"/>
            <a:ext cx="8199207" cy="58477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err="1"/>
              <a:t>Click</a:t>
            </a:r>
            <a:r>
              <a:rPr lang="nb-NO"/>
              <a:t> to </a:t>
            </a:r>
            <a:r>
              <a:rPr lang="nb-NO" err="1"/>
              <a:t>add</a:t>
            </a:r>
            <a:r>
              <a:rPr lang="nb-NO"/>
              <a:t> </a:t>
            </a:r>
            <a:r>
              <a:rPr lang="nb-NO" err="1"/>
              <a:t>subtitle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8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801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1448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313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300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716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654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601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215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C337-9B9F-4768-B5D7-6BD5B6DDE49E}" type="datetimeFigureOut">
              <a:rPr lang="el-GR" smtClean="0"/>
              <a:t>27/11/2020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8E6E-4E3B-41FF-86E7-1B834E71EF2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681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eares.cres.g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11.png"/><Relationship Id="rId3" Type="http://schemas.openxmlformats.org/officeDocument/2006/relationships/tags" Target="../tags/tag3.xml"/><Relationship Id="rId21" Type="http://schemas.openxmlformats.org/officeDocument/2006/relationships/image" Target="../media/image12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10.sv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14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8.sv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13.png"/><Relationship Id="rId27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cid:image001.png@01D6C295.D7B61B8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cid:image001.png@01D6C295.D7B61B80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cid:image001.png@01D6C295.D7B61B8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2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12" y="5733256"/>
            <a:ext cx="20097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104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alt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343" y="1519772"/>
            <a:ext cx="3963035" cy="264541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5" y="476672"/>
            <a:ext cx="1429793" cy="1043100"/>
          </a:xfrm>
          <a:prstGeom prst="rect">
            <a:avLst/>
          </a:prstGeom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327389" y="2224608"/>
            <a:ext cx="4090992" cy="86177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EEA FM </a:t>
            </a:r>
            <a:r>
              <a:rPr lang="en-GB" sz="3200" dirty="0">
                <a:solidFill>
                  <a:sysClr val="window" lastClr="FFFFFF"/>
                </a:solidFill>
                <a:latin typeface="Arial"/>
              </a:rPr>
              <a:t>2014-2021</a:t>
            </a:r>
          </a:p>
          <a:p>
            <a:pPr marL="0" marR="0" lvl="0" indent="0" algn="l" defTabSz="18285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ANNUAL MEETING 2020</a:t>
            </a:r>
          </a:p>
        </p:txBody>
      </p:sp>
      <p:sp>
        <p:nvSpPr>
          <p:cNvPr id="11" name="Ορθογώνιο 10"/>
          <p:cNvSpPr/>
          <p:nvPr/>
        </p:nvSpPr>
        <p:spPr>
          <a:xfrm>
            <a:off x="2218130" y="53331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1828526"/>
            <a:r>
              <a:rPr lang="en-GB" sz="1000" b="1" dirty="0" smtClean="0">
                <a:solidFill>
                  <a:prstClr val="white"/>
                </a:solidFill>
                <a:latin typeface="Arial"/>
              </a:rPr>
              <a:t>Special Service EEA FM - National Focal Point </a:t>
            </a:r>
          </a:p>
          <a:p>
            <a:pPr lvl="0" algn="ctr" defTabSz="1828526"/>
            <a:r>
              <a:rPr lang="en-GB" sz="1000" b="1" dirty="0" smtClean="0">
                <a:solidFill>
                  <a:prstClr val="white"/>
                </a:solidFill>
                <a:latin typeface="Arial"/>
              </a:rPr>
              <a:t>General </a:t>
            </a:r>
            <a:r>
              <a:rPr lang="en-GB" sz="1000" b="1" dirty="0">
                <a:solidFill>
                  <a:prstClr val="white"/>
                </a:solidFill>
                <a:latin typeface="Arial"/>
              </a:rPr>
              <a:t>Secretariat for Public Investments &amp; NSRF</a:t>
            </a:r>
          </a:p>
        </p:txBody>
      </p:sp>
      <p:sp>
        <p:nvSpPr>
          <p:cNvPr id="8" name="Tittel 1"/>
          <p:cNvSpPr txBox="1">
            <a:spLocks/>
          </p:cNvSpPr>
          <p:nvPr/>
        </p:nvSpPr>
        <p:spPr>
          <a:xfrm>
            <a:off x="247725" y="4518992"/>
            <a:ext cx="6542405" cy="3077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18285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Status of Programmes - Greek managed programmes</a:t>
            </a:r>
          </a:p>
        </p:txBody>
      </p:sp>
    </p:spTree>
    <p:extLst>
      <p:ext uri="{BB962C8B-B14F-4D97-AF65-F5344CB8AC3E}">
        <p14:creationId xmlns:p14="http://schemas.microsoft.com/office/powerpoint/2010/main" val="3260897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kourteli\Documents\ΧΡΥΣΟΥΛΑ\ΛΟΓΟΤΥΠΑ\ΝΕΑ ΛΟΓΟΤΥΠΑ ΥΠΗΡΕΣΙΑΣ\Αγγλικό Logo ΕΥΣΠΕΔ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44" y="6021288"/>
            <a:ext cx="224241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251520" y="6323267"/>
            <a:ext cx="2376264" cy="246221"/>
          </a:xfrm>
        </p:spPr>
        <p:txBody>
          <a:bodyPr/>
          <a:lstStyle/>
          <a:p>
            <a:pPr algn="ctr"/>
            <a:r>
              <a:rPr lang="nb-NO" sz="1000" b="1" dirty="0">
                <a:solidFill>
                  <a:schemeClr val="tx2"/>
                </a:solidFill>
              </a:rPr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</a:t>
            </a:r>
            <a:r>
              <a:rPr lang="en-US" sz="1000" b="1" dirty="0">
                <a:solidFill>
                  <a:schemeClr val="tx2"/>
                </a:solidFill>
              </a:rPr>
              <a:t>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251520" y="1242040"/>
            <a:ext cx="82809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</a:rPr>
              <a:t>Evaluation, Selection and Project Contracts  under Open calls 1.1 and 1.2</a:t>
            </a:r>
          </a:p>
          <a:p>
            <a:pPr algn="just"/>
            <a:endParaRPr lang="en-US" sz="1200" dirty="0" smtClean="0"/>
          </a:p>
          <a:p>
            <a:pPr lvl="0" algn="just"/>
            <a:r>
              <a:rPr lang="en-US" dirty="0">
                <a:latin typeface="Calibri" panose="020F0502020204030204" pitchFamily="34" charset="0"/>
              </a:rPr>
              <a:t>Bilateral initiatives awarded</a:t>
            </a:r>
          </a:p>
          <a:p>
            <a:pPr lvl="0" algn="just"/>
            <a:endParaRPr lang="el-GR" sz="1200" dirty="0">
              <a:latin typeface="Calibri" panose="020F0502020204030204" pitchFamily="34" charset="0"/>
            </a:endParaRPr>
          </a:p>
          <a:p>
            <a:pPr lvl="0" algn="just"/>
            <a:r>
              <a:rPr lang="en-US" dirty="0">
                <a:latin typeface="Calibri" panose="020F0502020204030204" pitchFamily="34" charset="0"/>
              </a:rPr>
              <a:t>Call for output 1.3 - Small grant scheme published</a:t>
            </a:r>
          </a:p>
          <a:p>
            <a:pPr algn="just"/>
            <a:endParaRPr lang="en-US" dirty="0">
              <a:latin typeface="Calibri" panose="020F0502020204030204" pitchFamily="34" charset="0"/>
            </a:endParaRP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Launching and matchmaking events pending – To be further discussed</a:t>
            </a:r>
            <a:endParaRPr lang="el-GR" dirty="0">
              <a:latin typeface="Calibri" panose="020F0502020204030204" pitchFamily="34" charset="0"/>
            </a:endParaRPr>
          </a:p>
          <a:p>
            <a:pPr algn="just"/>
            <a:endParaRPr lang="el-GR" dirty="0">
              <a:latin typeface="Calibri" panose="020F0502020204030204" pitchFamily="34" charset="0"/>
            </a:endParaRPr>
          </a:p>
          <a:p>
            <a:pPr lvl="0" algn="just"/>
            <a:endParaRPr lang="en-US" dirty="0"/>
          </a:p>
        </p:txBody>
      </p:sp>
      <p:sp>
        <p:nvSpPr>
          <p:cNvPr id="8" name="Τίτλος 1"/>
          <p:cNvSpPr txBox="1">
            <a:spLocks/>
          </p:cNvSpPr>
          <p:nvPr/>
        </p:nvSpPr>
        <p:spPr>
          <a:xfrm>
            <a:off x="395536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  <a:t>B-Water management</a:t>
            </a:r>
            <a:br>
              <a:rPr lang="nb-NO" sz="24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</a:br>
            <a:r>
              <a:rPr lang="nb-NO" sz="18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  <a:t>Next steps</a:t>
            </a:r>
            <a:endParaRPr lang="el-GR" sz="1800" b="1" i="1" dirty="0">
              <a:latin typeface="Calibri" panose="020F0502020204030204" pitchFamily="34" charset="0"/>
            </a:endParaRPr>
          </a:p>
        </p:txBody>
      </p:sp>
      <p:sp>
        <p:nvSpPr>
          <p:cNvPr id="10" name="Ευθεία γραμμή σύνδεσης 9"/>
          <p:cNvSpPr/>
          <p:nvPr/>
        </p:nvSpPr>
        <p:spPr>
          <a:xfrm>
            <a:off x="253351" y="1628800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Ευθεία γραμμή σύνδεσης 10"/>
          <p:cNvSpPr/>
          <p:nvPr/>
        </p:nvSpPr>
        <p:spPr>
          <a:xfrm>
            <a:off x="253351" y="213285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Ευθεία γραμμή σύνδεσης 11"/>
          <p:cNvSpPr/>
          <p:nvPr/>
        </p:nvSpPr>
        <p:spPr>
          <a:xfrm>
            <a:off x="253351" y="266642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Ευθεία γραμμή σύνδεσης 12"/>
          <p:cNvSpPr/>
          <p:nvPr/>
        </p:nvSpPr>
        <p:spPr>
          <a:xfrm>
            <a:off x="253351" y="321297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" name="Εικόνα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50" y="116632"/>
            <a:ext cx="112109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75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D484B3-14C0-4BE0-854A-8611C4456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2309" y="604389"/>
            <a:ext cx="8468984" cy="15938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b-NO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b-NO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Renewable Energy, </a:t>
            </a:r>
            <a:br>
              <a:rPr lang="nb-NO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b-NO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Efficiency Programme </a:t>
            </a:r>
            <a:endParaRPr lang="x-none" sz="4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62BF793-DC8E-45CA-8D51-1FADB60F4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3488" y="2111434"/>
            <a:ext cx="6858000" cy="259391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b="1" i="1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EEA 2014-2021</a:t>
            </a:r>
            <a:endParaRPr lang="el-GR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800" b="1" baseline="30000" dirty="0" smtClean="0">
                <a:solidFill>
                  <a:schemeClr val="accent6">
                    <a:lumMod val="75000"/>
                  </a:schemeClr>
                </a:solidFill>
              </a:rPr>
              <a:t>rd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 Annual Meeting</a:t>
            </a:r>
            <a:endParaRPr lang="el-GR" sz="28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i="1" dirty="0"/>
              <a:t>Tuesday </a:t>
            </a:r>
            <a:r>
              <a:rPr lang="el-GR" sz="2800" b="1" i="1" dirty="0"/>
              <a:t>26</a:t>
            </a:r>
            <a:r>
              <a:rPr lang="en-GB" sz="2800" b="1" i="1" dirty="0"/>
              <a:t>.11.2020</a:t>
            </a:r>
            <a:endParaRPr lang="el-GR" sz="2800" i="1" dirty="0"/>
          </a:p>
        </p:txBody>
      </p:sp>
      <p:pic>
        <p:nvPicPr>
          <p:cNvPr id="4101" name="Picture 2" descr="ÎÏÎ¿ÏÎ­Î»ÎµÏÎ¼Î± ÎµÎ¹ÎºÏÎ½Î±Ï Î³Î¹Î± sustainable energy">
            <a:extLst>
              <a:ext uri="{FF2B5EF4-FFF2-40B4-BE49-F238E27FC236}">
                <a16:creationId xmlns:a16="http://schemas.microsoft.com/office/drawing/2014/main" xmlns="" id="{E3041472-E404-4F00-B891-E66058FD0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482851"/>
            <a:ext cx="2001441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062BF793-DC8E-45CA-8D51-1FADB60F4F0D}"/>
              </a:ext>
            </a:extLst>
          </p:cNvPr>
          <p:cNvSpPr txBox="1">
            <a:spLocks/>
          </p:cNvSpPr>
          <p:nvPr/>
        </p:nvSpPr>
        <p:spPr bwMode="auto">
          <a:xfrm>
            <a:off x="47087" y="4643886"/>
            <a:ext cx="8896349" cy="201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GR-Energy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Programme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Progress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1600" b="1" dirty="0"/>
              <a:t>Programme Team: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200" b="1" dirty="0" err="1">
                <a:cs typeface="Calibri" panose="020F0502020204030204" pitchFamily="34" charset="0"/>
              </a:rPr>
              <a:t>Mr</a:t>
            </a:r>
            <a:r>
              <a:rPr lang="en-US" altLang="el-GR" sz="1200" b="1" dirty="0">
                <a:cs typeface="Calibri" panose="020F0502020204030204" pitchFamily="34" charset="0"/>
              </a:rPr>
              <a:t> Markos DAMASIOTIS</a:t>
            </a:r>
            <a:r>
              <a:rPr lang="en-US" altLang="el-GR" sz="1200" dirty="0">
                <a:cs typeface="Calibri" panose="020F0502020204030204" pitchFamily="34" charset="0"/>
              </a:rPr>
              <a:t>, Programme Manager</a:t>
            </a:r>
            <a:endParaRPr lang="el-GR" altLang="el-GR" sz="1200" dirty="0">
              <a:cs typeface="Calibri" panose="020F0502020204030204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200" b="1" dirty="0">
                <a:cs typeface="Calibri" panose="020F0502020204030204" pitchFamily="34" charset="0"/>
              </a:rPr>
              <a:t>Dr Konstantinos PATLITZIANAS</a:t>
            </a:r>
            <a:r>
              <a:rPr lang="en-US" altLang="el-GR" sz="1200" dirty="0">
                <a:cs typeface="Calibri" panose="020F0502020204030204" pitchFamily="34" charset="0"/>
              </a:rPr>
              <a:t>, Programme Coordinator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200" b="1" dirty="0" err="1">
                <a:cs typeface="Calibri" panose="020F0502020204030204" pitchFamily="34" charset="0"/>
              </a:rPr>
              <a:t>Mrs</a:t>
            </a:r>
            <a:r>
              <a:rPr lang="en-US" altLang="el-GR" sz="1200" b="1" dirty="0">
                <a:cs typeface="Calibri" panose="020F0502020204030204" pitchFamily="34" charset="0"/>
              </a:rPr>
              <a:t> Maria NTIONIA</a:t>
            </a:r>
            <a:r>
              <a:rPr lang="en-US" altLang="el-GR" sz="1200" dirty="0">
                <a:cs typeface="Calibri" panose="020F0502020204030204" pitchFamily="34" charset="0"/>
              </a:rPr>
              <a:t>, Publicity Officer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200" b="1" dirty="0" err="1">
                <a:cs typeface="Calibri" panose="020F0502020204030204" pitchFamily="34" charset="0"/>
              </a:rPr>
              <a:t>Mr</a:t>
            </a:r>
            <a:r>
              <a:rPr lang="en-US" altLang="el-GR" sz="1200" b="1" dirty="0">
                <a:cs typeface="Calibri" panose="020F0502020204030204" pitchFamily="34" charset="0"/>
              </a:rPr>
              <a:t> Loukas Gavriil, </a:t>
            </a:r>
            <a:r>
              <a:rPr lang="en-US" altLang="el-GR" sz="1200" dirty="0">
                <a:cs typeface="Calibri" panose="020F0502020204030204" pitchFamily="34" charset="0"/>
              </a:rPr>
              <a:t>Implementation Team</a:t>
            </a:r>
            <a:r>
              <a:rPr lang="en-US" altLang="el-GR" sz="1200" b="1" dirty="0">
                <a:cs typeface="Calibri" panose="020F0502020204030204" pitchFamily="34" charset="0"/>
              </a:rPr>
              <a:t>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l-GR" sz="1200" b="1" dirty="0">
                <a:cs typeface="Calibri" panose="020F0502020204030204" pitchFamily="34" charset="0"/>
              </a:rPr>
              <a:t>Dr </a:t>
            </a:r>
            <a:r>
              <a:rPr lang="en-US" altLang="el-GR" sz="1200" b="1" dirty="0" err="1">
                <a:cs typeface="Calibri" panose="020F0502020204030204" pitchFamily="34" charset="0"/>
              </a:rPr>
              <a:t>Emmanouil</a:t>
            </a:r>
            <a:r>
              <a:rPr lang="en-US" altLang="el-GR" sz="1200" b="1" dirty="0">
                <a:cs typeface="Calibri" panose="020F0502020204030204" pitchFamily="34" charset="0"/>
              </a:rPr>
              <a:t> Malliotakis,</a:t>
            </a:r>
            <a:r>
              <a:rPr lang="en-US" altLang="el-GR" sz="1200" dirty="0">
                <a:cs typeface="Calibri" panose="020F0502020204030204" pitchFamily="34" charset="0"/>
              </a:rPr>
              <a:t> Implementation Sub team</a:t>
            </a:r>
            <a:r>
              <a:rPr lang="en-US" altLang="el-GR" sz="1200" b="1" dirty="0">
                <a:cs typeface="Calibri" panose="020F0502020204030204" pitchFamily="34" charset="0"/>
              </a:rPr>
              <a:t>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l-GR" sz="1200" b="1" dirty="0" err="1">
                <a:cs typeface="Calibri" panose="020F0502020204030204" pitchFamily="34" charset="0"/>
              </a:rPr>
              <a:t>Mrs</a:t>
            </a:r>
            <a:r>
              <a:rPr lang="en-US" altLang="el-GR" sz="1200" b="1" dirty="0">
                <a:cs typeface="Calibri" panose="020F0502020204030204" pitchFamily="34" charset="0"/>
              </a:rPr>
              <a:t> Vasiliki </a:t>
            </a:r>
            <a:r>
              <a:rPr lang="en-US" altLang="el-GR" sz="1200" b="1" dirty="0" err="1">
                <a:cs typeface="Calibri" panose="020F0502020204030204" pitchFamily="34" charset="0"/>
              </a:rPr>
              <a:t>Polyzoi</a:t>
            </a:r>
            <a:r>
              <a:rPr lang="en-US" altLang="el-GR" sz="1200" b="1" dirty="0"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cs typeface="Arial" pitchFamily="34" charset="0"/>
              </a:rPr>
              <a:t>Project Verification of Payments Sub Team</a:t>
            </a:r>
            <a:endParaRPr lang="en-US" altLang="el-GR" sz="1200" dirty="0">
              <a:cs typeface="Calibri" panose="020F0502020204030204" pitchFamily="34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l-GR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Εικόνα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  <p:pic>
        <p:nvPicPr>
          <p:cNvPr id="8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697252"/>
            <a:ext cx="1728192" cy="504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405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6" name="Rectangle 1">
            <a:extLst>
              <a:ext uri="{FF2B5EF4-FFF2-40B4-BE49-F238E27FC236}">
                <a16:creationId xmlns:a16="http://schemas.microsoft.com/office/drawing/2014/main" xmlns="" id="{A4DC06F7-FCE5-47CB-9DB2-9A9259AAF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72" y="286051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1800" dirty="0">
                <a:latin typeface="Arial" panose="020B0604020202020204" pitchFamily="34" charset="0"/>
              </a:rPr>
              <a:t/>
            </a:r>
            <a:br>
              <a:rPr lang="el-GR" altLang="el-GR" sz="1800" dirty="0">
                <a:latin typeface="Arial" panose="020B0604020202020204" pitchFamily="34" charset="0"/>
              </a:rPr>
            </a:br>
            <a:endParaRPr lang="el-GR" altLang="el-GR" sz="1800" dirty="0">
              <a:latin typeface="Arial" panose="020B0604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B1512A7A-90D1-4EA3-B759-4B7948FC5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86" y="1343666"/>
            <a:ext cx="7886700" cy="5253685"/>
          </a:xfrm>
        </p:spPr>
        <p:txBody>
          <a:bodyPr rtlCol="0">
            <a:noAutofit/>
          </a:bodyPr>
          <a:lstStyle/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Call: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Deadline on 23/11/2020 </a:t>
            </a: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tool </a:t>
            </a:r>
            <a:r>
              <a:rPr lang="en-US" sz="1600" dirty="0"/>
              <a:t>between the PO CRES and potential PPs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 </a:t>
            </a:r>
            <a:r>
              <a:rPr lang="en-US" sz="1600" dirty="0"/>
              <a:t> </a:t>
            </a:r>
            <a:r>
              <a:rPr lang="en-US" sz="1600" dirty="0">
                <a:hlinkClick r:id="rId2"/>
              </a:rPr>
              <a:t>http://eeares.cres.gr/</a:t>
            </a:r>
            <a:r>
              <a:rPr lang="en-US" sz="1600" dirty="0"/>
              <a:t>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 </a:t>
            </a:r>
            <a:r>
              <a:rPr lang="en-US" sz="1600" b="1" dirty="0"/>
              <a:t>3 sets of Q&amp;As </a:t>
            </a:r>
            <a:r>
              <a:rPr lang="en-US" sz="1600" dirty="0"/>
              <a:t>have been uploaded and a total of </a:t>
            </a:r>
            <a:r>
              <a:rPr lang="en-US" sz="1600" b="1" dirty="0"/>
              <a:t>38 questions </a:t>
            </a:r>
            <a:r>
              <a:rPr lang="en-US" sz="1600" dirty="0"/>
              <a:t>have been answered in </a:t>
            </a:r>
            <a:r>
              <a:rPr lang="en-US" sz="1600" dirty="0" smtClean="0"/>
              <a:t>detail</a:t>
            </a: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kern="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GRACE</a:t>
            </a:r>
            <a:r>
              <a:rPr lang="en-US" sz="1600" kern="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: </a:t>
            </a:r>
            <a:r>
              <a:rPr lang="en-US" sz="1600" kern="150" dirty="0">
                <a:cs typeface="Times New Roman" panose="02020603050405020304" pitchFamily="18" charset="0"/>
              </a:rPr>
              <a:t>All information is submitted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 </a:t>
            </a:r>
            <a:r>
              <a:rPr lang="en-US" sz="1600" kern="150" dirty="0">
                <a:cs typeface="Times New Roman" panose="02020603050405020304" pitchFamily="18" charset="0"/>
              </a:rPr>
              <a:t>3 IFRs, 1APR &amp; Open Call </a:t>
            </a:r>
            <a:r>
              <a:rPr lang="en-US" sz="1600" kern="150" dirty="0" smtClean="0">
                <a:cs typeface="Times New Roman" panose="02020603050405020304" pitchFamily="18" charset="0"/>
              </a:rPr>
              <a:t>Information</a:t>
            </a:r>
            <a:endParaRPr lang="en-US" sz="1600" kern="150" dirty="0">
              <a:cs typeface="Times New Roman" panose="02020603050405020304" pitchFamily="18" charset="0"/>
            </a:endParaRP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kern="150" dirty="0">
                <a:cs typeface="Times New Roman" panose="02020603050405020304" pitchFamily="18" charset="0"/>
              </a:rPr>
              <a:t>The </a:t>
            </a:r>
            <a:r>
              <a:rPr lang="en-US" sz="1600" b="1" kern="150" dirty="0" smtClean="0">
                <a:cs typeface="Times New Roman" panose="02020603050405020304" pitchFamily="18" charset="0"/>
              </a:rPr>
              <a:t>Audit Authority (EDEL</a:t>
            </a:r>
            <a:r>
              <a:rPr lang="en-US" sz="1600" b="1" kern="150" dirty="0">
                <a:cs typeface="Times New Roman" panose="02020603050405020304" pitchFamily="18" charset="0"/>
              </a:rPr>
              <a:t>) </a:t>
            </a:r>
            <a:r>
              <a:rPr lang="en-US" sz="1600" kern="150" dirty="0">
                <a:cs typeface="Times New Roman" panose="02020603050405020304" pitchFamily="18" charset="0"/>
              </a:rPr>
              <a:t>conducted the 1</a:t>
            </a:r>
            <a:r>
              <a:rPr lang="en-US" sz="1600" kern="150" baseline="30000" dirty="0">
                <a:cs typeface="Times New Roman" panose="02020603050405020304" pitchFamily="18" charset="0"/>
              </a:rPr>
              <a:t>st</a:t>
            </a:r>
            <a:r>
              <a:rPr lang="en-US" sz="1600" kern="150" dirty="0">
                <a:cs typeface="Times New Roman" panose="02020603050405020304" pitchFamily="18" charset="0"/>
              </a:rPr>
              <a:t> Audit of the </a:t>
            </a:r>
            <a:r>
              <a:rPr lang="en-US" sz="1600" kern="150" dirty="0" err="1">
                <a:cs typeface="Times New Roman" panose="02020603050405020304" pitchFamily="18" charset="0"/>
              </a:rPr>
              <a:t>Programme</a:t>
            </a:r>
            <a:r>
              <a:rPr lang="en-US" sz="1600" kern="150" dirty="0"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</a:t>
            </a:r>
            <a:r>
              <a:rPr lang="en-US" sz="1600" kern="150" dirty="0">
                <a:cs typeface="Times New Roman" panose="02020603050405020304" pitchFamily="18" charset="0"/>
              </a:rPr>
              <a:t> October </a:t>
            </a:r>
            <a:r>
              <a:rPr lang="en-US" sz="1600" kern="150" dirty="0" smtClean="0">
                <a:cs typeface="Times New Roman" panose="02020603050405020304" pitchFamily="18" charset="0"/>
              </a:rPr>
              <a:t>2020</a:t>
            </a:r>
            <a:endParaRPr lang="en-US" sz="1600" b="1" kern="150" dirty="0">
              <a:cs typeface="Times New Roman" panose="02020603050405020304" pitchFamily="18" charset="0"/>
            </a:endParaRP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b="1" kern="150" dirty="0">
                <a:cs typeface="Times New Roman" panose="02020603050405020304" pitchFamily="18" charset="0"/>
              </a:rPr>
              <a:t>Open Call for </a:t>
            </a:r>
            <a:r>
              <a:rPr lang="en-US" sz="1600" b="1" kern="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Independent Reviewer’s Registry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 November 2020  Everything is ready for the evaluation process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.</a:t>
            </a:r>
            <a:endParaRPr lang="en-US" sz="1600" b="1" kern="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b="1" dirty="0"/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395536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E-Energy</a:t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nb-NO" sz="18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Developments and current status</a:t>
            </a: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Εικόνα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9" y="188640"/>
            <a:ext cx="1223355" cy="1008112"/>
          </a:xfrm>
          <a:prstGeom prst="rect">
            <a:avLst/>
          </a:prstGeom>
        </p:spPr>
      </p:pic>
      <p:pic>
        <p:nvPicPr>
          <p:cNvPr id="9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850635"/>
            <a:ext cx="1728192" cy="50405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251520" y="6323267"/>
            <a:ext cx="2376264" cy="246221"/>
          </a:xfrm>
        </p:spPr>
        <p:txBody>
          <a:bodyPr/>
          <a:lstStyle/>
          <a:p>
            <a:pPr algn="ctr"/>
            <a:r>
              <a:rPr lang="nb-NO" sz="1000" b="1" dirty="0">
                <a:solidFill>
                  <a:schemeClr val="tx2"/>
                </a:solidFill>
              </a:rPr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</a:t>
            </a:r>
            <a:r>
              <a:rPr lang="en-US" sz="1000" b="1" dirty="0">
                <a:solidFill>
                  <a:schemeClr val="tx2"/>
                </a:solidFill>
              </a:rPr>
              <a:t>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31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6" name="Rectangle 1">
            <a:extLst>
              <a:ext uri="{FF2B5EF4-FFF2-40B4-BE49-F238E27FC236}">
                <a16:creationId xmlns:a16="http://schemas.microsoft.com/office/drawing/2014/main" xmlns="" id="{A4DC06F7-FCE5-47CB-9DB2-9A9259AAF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72" y="286051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1800" dirty="0">
                <a:latin typeface="Arial" panose="020B0604020202020204" pitchFamily="34" charset="0"/>
              </a:rPr>
              <a:t/>
            </a:r>
            <a:br>
              <a:rPr lang="el-GR" altLang="el-GR" sz="1800" dirty="0">
                <a:latin typeface="Arial" panose="020B0604020202020204" pitchFamily="34" charset="0"/>
              </a:rPr>
            </a:br>
            <a:endParaRPr lang="el-GR" altLang="el-GR" sz="1800" dirty="0">
              <a:latin typeface="Arial" panose="020B0604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B1512A7A-90D1-4EA3-B759-4B7948FC5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556792"/>
            <a:ext cx="7886700" cy="2733406"/>
          </a:xfrm>
        </p:spPr>
        <p:txBody>
          <a:bodyPr rtlCol="0">
            <a:noAutofit/>
          </a:bodyPr>
          <a:lstStyle/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b="1" kern="150" dirty="0" smtClean="0">
                <a:cs typeface="Times New Roman" panose="02020603050405020304" pitchFamily="18" charset="0"/>
              </a:rPr>
              <a:t>Collection </a:t>
            </a:r>
            <a:r>
              <a:rPr lang="en-US" sz="1600" b="1" kern="150" dirty="0">
                <a:cs typeface="Times New Roman" panose="02020603050405020304" pitchFamily="18" charset="0"/>
              </a:rPr>
              <a:t>of Applications of Project Proposals &amp; evaluation of Project Proposals by the Independent Reviewer’s Registry.</a:t>
            </a: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b="1" kern="150" dirty="0">
                <a:cs typeface="Times New Roman" panose="02020603050405020304" pitchFamily="18" charset="0"/>
              </a:rPr>
              <a:t>Selection of successful Project Proposals.</a:t>
            </a: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r>
              <a:rPr lang="en-US" sz="1600" b="1" kern="150" dirty="0">
                <a:cs typeface="Times New Roman" panose="02020603050405020304" pitchFamily="18" charset="0"/>
              </a:rPr>
              <a:t>Submission of relevant reports and information to GRACE: 2nd APR, IFR#4, Steps 3 – 5 of </a:t>
            </a:r>
            <a:r>
              <a:rPr lang="en-US" sz="1600" b="1" kern="150" dirty="0" err="1">
                <a:cs typeface="Times New Roman" panose="02020603050405020304" pitchFamily="18" charset="0"/>
              </a:rPr>
              <a:t>Programme</a:t>
            </a:r>
            <a:r>
              <a:rPr lang="en-US" sz="1600" b="1" kern="150" dirty="0">
                <a:cs typeface="Times New Roman" panose="02020603050405020304" pitchFamily="18" charset="0"/>
              </a:rPr>
              <a:t> Call Information</a:t>
            </a:r>
          </a:p>
          <a:p>
            <a:pPr marL="355600" indent="-3556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f"/>
              <a:defRPr/>
            </a:pPr>
            <a:endParaRPr lang="en-US" sz="1600" kern="150" dirty="0">
              <a:cs typeface="Times New Roman" panose="02020603050405020304" pitchFamily="18" charset="0"/>
            </a:endParaRPr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dirty="0"/>
          </a:p>
          <a:p>
            <a:pPr marL="355600" indent="-3556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f"/>
              <a:defRPr/>
            </a:pPr>
            <a:endParaRPr lang="en-US" sz="1900" b="1" dirty="0"/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395536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E-Energy</a:t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nb-NO" sz="18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Next steps</a:t>
            </a: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240" y="6093296"/>
            <a:ext cx="1728192" cy="5040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251520" y="6323267"/>
            <a:ext cx="2376264" cy="246221"/>
          </a:xfrm>
        </p:spPr>
        <p:txBody>
          <a:bodyPr/>
          <a:lstStyle/>
          <a:p>
            <a:pPr algn="ctr"/>
            <a:r>
              <a:rPr lang="nb-NO" sz="1000" b="1" dirty="0">
                <a:solidFill>
                  <a:schemeClr val="tx2"/>
                </a:solidFill>
              </a:rPr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</a:t>
            </a:r>
            <a:r>
              <a:rPr lang="en-US" sz="1000" b="1" dirty="0">
                <a:solidFill>
                  <a:schemeClr val="tx2"/>
                </a:solidFill>
              </a:rPr>
              <a:t>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pic>
        <p:nvPicPr>
          <p:cNvPr id="12" name="Εικόνα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388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165E1B-2FAC-4E00-9C19-D34F1EC9B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847" y="1757"/>
            <a:ext cx="8884590" cy="13255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</a:t>
            </a:r>
            <a:endParaRPr lang="el-GR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OTLSHAPE_TB_00000000000000000000000000000000_ScaleContainer">
            <a:extLst>
              <a:ext uri="{FF2B5EF4-FFF2-40B4-BE49-F238E27FC236}">
                <a16:creationId xmlns:a16="http://schemas.microsoft.com/office/drawing/2014/main" xmlns="" id="{5202C70D-E02F-4F5E-9DA6-86C017A9C62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92919" y="4736537"/>
            <a:ext cx="8158163" cy="434548"/>
          </a:xfrm>
          <a:prstGeom prst="roundRect">
            <a:avLst>
              <a:gd name="adj" fmla="val 100000"/>
            </a:avLst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3" name="OTLSHAPE_TB_00000000000000000000000000000000_LeftEndCaps">
            <a:extLst>
              <a:ext uri="{FF2B5EF4-FFF2-40B4-BE49-F238E27FC236}">
                <a16:creationId xmlns:a16="http://schemas.microsoft.com/office/drawing/2014/main" xmlns="" id="{95A96CA9-3607-4E85-B6BC-BE875EC5E0D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1156" y="4826741"/>
            <a:ext cx="44961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pc="-36" dirty="0">
                <a:solidFill>
                  <a:srgbClr val="C0504D"/>
                </a:solidFill>
                <a:cs typeface="Calibri" panose="020F0502020204030204" pitchFamily="34" charset="0"/>
              </a:rPr>
              <a:t>2017</a:t>
            </a:r>
          </a:p>
        </p:txBody>
      </p:sp>
      <p:sp>
        <p:nvSpPr>
          <p:cNvPr id="135" name="OTLSHAPE_TB_00000000000000000000000000000000_LeftEndCaps">
            <a:extLst>
              <a:ext uri="{FF2B5EF4-FFF2-40B4-BE49-F238E27FC236}">
                <a16:creationId xmlns:a16="http://schemas.microsoft.com/office/drawing/2014/main" xmlns="" id="{8075A6B3-577E-4FD8-8FE9-8B73C72B793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649317" y="4818949"/>
            <a:ext cx="44961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pc="-36" dirty="0">
                <a:solidFill>
                  <a:srgbClr val="C0504D"/>
                </a:solidFill>
                <a:cs typeface="Calibri" panose="020F0502020204030204" pitchFamily="34" charset="0"/>
              </a:rPr>
              <a:t>2024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70DAF76C-771F-4F58-A144-1831E45A696D}"/>
              </a:ext>
            </a:extLst>
          </p:cNvPr>
          <p:cNvSpPr/>
          <p:nvPr/>
        </p:nvSpPr>
        <p:spPr>
          <a:xfrm>
            <a:off x="611361" y="4789862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June – Dec.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211337CB-3190-480D-803D-9B3176CBBD0B}"/>
              </a:ext>
            </a:extLst>
          </p:cNvPr>
          <p:cNvSpPr/>
          <p:nvPr/>
        </p:nvSpPr>
        <p:spPr>
          <a:xfrm>
            <a:off x="1872222" y="4789862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Jan – Dec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E1F6A500-4235-4805-B789-10C58B63D040}"/>
              </a:ext>
            </a:extLst>
          </p:cNvPr>
          <p:cNvSpPr/>
          <p:nvPr/>
        </p:nvSpPr>
        <p:spPr>
          <a:xfrm>
            <a:off x="3130008" y="4800398"/>
            <a:ext cx="1036723" cy="304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Jan – Dec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7A6D1B7A-8C9B-4B6D-81EE-E790DD32FF53}"/>
              </a:ext>
            </a:extLst>
          </p:cNvPr>
          <p:cNvSpPr/>
          <p:nvPr/>
        </p:nvSpPr>
        <p:spPr>
          <a:xfrm>
            <a:off x="4403679" y="4800399"/>
            <a:ext cx="1036723" cy="31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Jan – Dec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xmlns="" id="{CBD82609-333A-4A0D-81D5-AD9B1913C04C}"/>
              </a:ext>
            </a:extLst>
          </p:cNvPr>
          <p:cNvSpPr/>
          <p:nvPr/>
        </p:nvSpPr>
        <p:spPr>
          <a:xfrm>
            <a:off x="5724969" y="4789861"/>
            <a:ext cx="1036723" cy="327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Jan – Dec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226" name="Picture 2" descr="ÎÏÎ¿ÏÎ­Î»ÎµÏÎ¼Î± ÎµÎ¹ÎºÏÎ½Î±Ï Î³Î¹Î± time">
            <a:extLst>
              <a:ext uri="{FF2B5EF4-FFF2-40B4-BE49-F238E27FC236}">
                <a16:creationId xmlns:a16="http://schemas.microsoft.com/office/drawing/2014/main" xmlns="" id="{983EB5A0-45E2-4D85-B46B-C9C93E03B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67" y="1141597"/>
            <a:ext cx="2318633" cy="154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" name="Rectangle 227">
            <a:extLst>
              <a:ext uri="{FF2B5EF4-FFF2-40B4-BE49-F238E27FC236}">
                <a16:creationId xmlns:a16="http://schemas.microsoft.com/office/drawing/2014/main" xmlns="" id="{0C119B84-4216-4799-B907-89DC5731B1DF}"/>
              </a:ext>
            </a:extLst>
          </p:cNvPr>
          <p:cNvSpPr/>
          <p:nvPr/>
        </p:nvSpPr>
        <p:spPr>
          <a:xfrm>
            <a:off x="6998640" y="4783050"/>
            <a:ext cx="1036723" cy="327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2022-2024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xmlns="" id="{5E366BC2-A2DB-4BBB-8585-AEC9BE399833}"/>
              </a:ext>
            </a:extLst>
          </p:cNvPr>
          <p:cNvSpPr txBox="1"/>
          <p:nvPr/>
        </p:nvSpPr>
        <p:spPr>
          <a:xfrm>
            <a:off x="2053077" y="1283777"/>
            <a:ext cx="3324418" cy="10464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Stakeholders Meeting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01/</a:t>
            </a:r>
            <a:r>
              <a:rPr lang="el-GR" sz="1400" b="1" dirty="0">
                <a:solidFill>
                  <a:schemeClr val="bg1">
                    <a:lumMod val="50000"/>
                  </a:schemeClr>
                </a:solidFill>
              </a:rPr>
              <a:t>02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/2018</a:t>
            </a:r>
          </a:p>
          <a:p>
            <a:endParaRPr lang="en-US" sz="1600" b="1" dirty="0">
              <a:solidFill>
                <a:prstClr val="black"/>
              </a:solidFill>
              <a:cs typeface="Calibri" pitchFamily="34" charset="0"/>
            </a:endParaRPr>
          </a:p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Official Submission of Concept Note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17/07/2018 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xmlns="" id="{EDDAF8DE-BBF0-45F6-8BEF-95E6697B4C84}"/>
              </a:ext>
            </a:extLst>
          </p:cNvPr>
          <p:cNvSpPr txBox="1"/>
          <p:nvPr/>
        </p:nvSpPr>
        <p:spPr>
          <a:xfrm>
            <a:off x="947760" y="3221268"/>
            <a:ext cx="12527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Calibri" pitchFamily="34" charset="0"/>
              </a:rPr>
              <a:t>Sign of MoU</a:t>
            </a:r>
          </a:p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31/10/2017</a:t>
            </a:r>
          </a:p>
        </p:txBody>
      </p:sp>
      <p:cxnSp>
        <p:nvCxnSpPr>
          <p:cNvPr id="256" name="OTLSHAPE_M_52743de8bb6d4044896f473898fe9da7_Connector1">
            <a:extLst>
              <a:ext uri="{FF2B5EF4-FFF2-40B4-BE49-F238E27FC236}">
                <a16:creationId xmlns:a16="http://schemas.microsoft.com/office/drawing/2014/main" xmlns="" id="{95873A7E-8075-4547-8611-F13A853EFB4E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>
            <a:off x="1128996" y="3132334"/>
            <a:ext cx="7180" cy="2069005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OTLSHAPE_M_a58f29487c0343c08abcf41913e40cae_Shape">
            <a:extLst>
              <a:ext uri="{FF2B5EF4-FFF2-40B4-BE49-F238E27FC236}">
                <a16:creationId xmlns:a16="http://schemas.microsoft.com/office/drawing/2014/main" xmlns="" id="{80700B0D-6BD1-4D7D-B8E6-9364A50ABA7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6200000">
            <a:off x="1114982" y="3157973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7" name="OTLSHAPE_M_52743de8bb6d4044896f473898fe9da7_Connector1">
            <a:extLst>
              <a:ext uri="{FF2B5EF4-FFF2-40B4-BE49-F238E27FC236}">
                <a16:creationId xmlns:a16="http://schemas.microsoft.com/office/drawing/2014/main" xmlns="" id="{1A5503D8-E33F-437F-819E-486554692A33}"/>
              </a:ext>
            </a:extLst>
          </p:cNvPr>
          <p:cNvCxnSpPr>
            <a:cxnSpLocks/>
            <a:stCxn id="268" idx="0"/>
          </p:cNvCxnSpPr>
          <p:nvPr>
            <p:custDataLst>
              <p:tags r:id="rId6"/>
            </p:custDataLst>
          </p:nvPr>
        </p:nvCxnSpPr>
        <p:spPr>
          <a:xfrm flipH="1">
            <a:off x="1965013" y="1433371"/>
            <a:ext cx="10035" cy="3303167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OTLSHAPE_M_a58f29487c0343c08abcf41913e40cae_Shape">
            <a:extLst>
              <a:ext uri="{FF2B5EF4-FFF2-40B4-BE49-F238E27FC236}">
                <a16:creationId xmlns:a16="http://schemas.microsoft.com/office/drawing/2014/main" xmlns="" id="{210B4490-B885-416A-B4E4-3ABB70DA8B8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6200000">
            <a:off x="1954410" y="1371458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TLSHAPE_M_a58f29487c0343c08abcf41913e40cae_Shape">
            <a:extLst>
              <a:ext uri="{FF2B5EF4-FFF2-40B4-BE49-F238E27FC236}">
                <a16:creationId xmlns:a16="http://schemas.microsoft.com/office/drawing/2014/main" xmlns="" id="{4D69B17D-6255-48DB-A8AA-73CF1CE25EE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6200000">
            <a:off x="1957302" y="1796115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9" name="OTLSHAPE_M_52743de8bb6d4044896f473898fe9da7_Connector1">
            <a:extLst>
              <a:ext uri="{FF2B5EF4-FFF2-40B4-BE49-F238E27FC236}">
                <a16:creationId xmlns:a16="http://schemas.microsoft.com/office/drawing/2014/main" xmlns="" id="{81BAADE4-0283-498E-9212-D267CFA12854}"/>
              </a:ext>
            </a:extLst>
          </p:cNvPr>
          <p:cNvCxnSpPr>
            <a:cxnSpLocks/>
            <a:endCxn id="131" idx="0"/>
          </p:cNvCxnSpPr>
          <p:nvPr>
            <p:custDataLst>
              <p:tags r:id="rId9"/>
            </p:custDataLst>
          </p:nvPr>
        </p:nvCxnSpPr>
        <p:spPr>
          <a:xfrm>
            <a:off x="4568127" y="2357599"/>
            <a:ext cx="3874" cy="2378938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OTLSHAPE_M_52743de8bb6d4044896f473898fe9da7_Connector1">
            <a:extLst>
              <a:ext uri="{FF2B5EF4-FFF2-40B4-BE49-F238E27FC236}">
                <a16:creationId xmlns:a16="http://schemas.microsoft.com/office/drawing/2014/main" xmlns="" id="{0367E0AF-031A-405D-90F3-1CBD88CB23DA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>
            <a:off x="6100251" y="3105151"/>
            <a:ext cx="0" cy="1631387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OTLSHAPE_M_52743de8bb6d4044896f473898fe9da7_Connector1">
            <a:extLst>
              <a:ext uri="{FF2B5EF4-FFF2-40B4-BE49-F238E27FC236}">
                <a16:creationId xmlns:a16="http://schemas.microsoft.com/office/drawing/2014/main" xmlns="" id="{CCEB1F94-B84E-4A0E-97A8-8CB87E3F6065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7849825" y="3215528"/>
            <a:ext cx="0" cy="1584870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TextBox 281">
            <a:extLst>
              <a:ext uri="{FF2B5EF4-FFF2-40B4-BE49-F238E27FC236}">
                <a16:creationId xmlns:a16="http://schemas.microsoft.com/office/drawing/2014/main" xmlns="" id="{B3C167D1-D4AE-4C75-A778-94836B93BBCC}"/>
              </a:ext>
            </a:extLst>
          </p:cNvPr>
          <p:cNvSpPr txBox="1"/>
          <p:nvPr/>
        </p:nvSpPr>
        <p:spPr>
          <a:xfrm>
            <a:off x="3175788" y="2013358"/>
            <a:ext cx="1406432" cy="27084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1600" b="1" dirty="0">
              <a:solidFill>
                <a:prstClr val="black"/>
              </a:solidFill>
              <a:cs typeface="Calibri" pitchFamily="34" charset="0"/>
            </a:endParaRPr>
          </a:p>
          <a:p>
            <a:pPr algn="ctr"/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Signing of Programme Agreement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26/6/2019</a:t>
            </a:r>
          </a:p>
          <a:p>
            <a:pPr algn="ctr"/>
            <a:endParaRPr lang="el-GR" sz="1600" b="1" dirty="0">
              <a:solidFill>
                <a:schemeClr val="bg1">
                  <a:lumMod val="50000"/>
                </a:schemeClr>
              </a:solidFill>
              <a:cs typeface="Calibri" pitchFamily="34" charset="0"/>
            </a:endParaRPr>
          </a:p>
          <a:p>
            <a:pPr algn="ctr"/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    Preparation of the Open Call.</a:t>
            </a:r>
          </a:p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2nd Semester of 2019</a:t>
            </a:r>
          </a:p>
        </p:txBody>
      </p:sp>
      <p:sp>
        <p:nvSpPr>
          <p:cNvPr id="294" name="Arrow: Right 293">
            <a:extLst>
              <a:ext uri="{FF2B5EF4-FFF2-40B4-BE49-F238E27FC236}">
                <a16:creationId xmlns:a16="http://schemas.microsoft.com/office/drawing/2014/main" xmlns="" id="{9CCD21A9-6649-4782-886D-3B15E7207E3C}"/>
              </a:ext>
            </a:extLst>
          </p:cNvPr>
          <p:cNvSpPr/>
          <p:nvPr/>
        </p:nvSpPr>
        <p:spPr>
          <a:xfrm>
            <a:off x="611361" y="5177896"/>
            <a:ext cx="8173313" cy="8640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l-GR" dirty="0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E24E6445-FB50-4350-A0FC-02C3C79EB962}"/>
              </a:ext>
            </a:extLst>
          </p:cNvPr>
          <p:cNvSpPr/>
          <p:nvPr/>
        </p:nvSpPr>
        <p:spPr>
          <a:xfrm>
            <a:off x="611361" y="5447759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2017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xmlns="" id="{9EC6C700-8A47-47DA-98F4-E636D469F33B}"/>
              </a:ext>
            </a:extLst>
          </p:cNvPr>
          <p:cNvSpPr/>
          <p:nvPr/>
        </p:nvSpPr>
        <p:spPr>
          <a:xfrm>
            <a:off x="1872221" y="5447759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2018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xmlns="" id="{72C5C9AE-7222-4535-9249-4EE57E3BBA68}"/>
              </a:ext>
            </a:extLst>
          </p:cNvPr>
          <p:cNvSpPr/>
          <p:nvPr/>
        </p:nvSpPr>
        <p:spPr>
          <a:xfrm>
            <a:off x="3122195" y="5477329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2019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xmlns="" id="{40615923-05F4-4036-B16C-D026722E20F0}"/>
              </a:ext>
            </a:extLst>
          </p:cNvPr>
          <p:cNvSpPr/>
          <p:nvPr/>
        </p:nvSpPr>
        <p:spPr>
          <a:xfrm>
            <a:off x="4396449" y="5462791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2020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xmlns="" id="{620254B7-7236-4A97-BBB9-F9B439139D39}"/>
              </a:ext>
            </a:extLst>
          </p:cNvPr>
          <p:cNvSpPr/>
          <p:nvPr/>
        </p:nvSpPr>
        <p:spPr>
          <a:xfrm>
            <a:off x="5724969" y="5443229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2021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xmlns="" id="{BD30DAC3-228B-41D1-81B5-43D2123FF1BE}"/>
              </a:ext>
            </a:extLst>
          </p:cNvPr>
          <p:cNvSpPr/>
          <p:nvPr/>
        </p:nvSpPr>
        <p:spPr>
          <a:xfrm>
            <a:off x="7011945" y="5443229"/>
            <a:ext cx="1036723" cy="3149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2022-2024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288" name="OTLSHAPE_M_a58f29487c0343c08abcf41913e40cae_Shape">
            <a:extLst>
              <a:ext uri="{FF2B5EF4-FFF2-40B4-BE49-F238E27FC236}">
                <a16:creationId xmlns:a16="http://schemas.microsoft.com/office/drawing/2014/main" xmlns="" id="{B548EB3F-631C-44F1-AA1A-54EDF0F089F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16200000">
            <a:off x="7788541" y="3157691"/>
            <a:ext cx="246071" cy="116092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xmlns="" id="{9102B4BF-4B1C-4001-8BC7-E2999D9A6CB1}"/>
              </a:ext>
            </a:extLst>
          </p:cNvPr>
          <p:cNvSpPr txBox="1"/>
          <p:nvPr/>
        </p:nvSpPr>
        <p:spPr>
          <a:xfrm>
            <a:off x="7864836" y="3377889"/>
            <a:ext cx="1198601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Completion date</a:t>
            </a:r>
          </a:p>
        </p:txBody>
      </p:sp>
      <p:pic>
        <p:nvPicPr>
          <p:cNvPr id="298" name="Graphic 297" descr="Handshake">
            <a:extLst>
              <a:ext uri="{FF2B5EF4-FFF2-40B4-BE49-F238E27FC236}">
                <a16:creationId xmlns:a16="http://schemas.microsoft.com/office/drawing/2014/main" xmlns="" id="{5D764C4E-FF04-4A89-A27F-DA5FCA6A4934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169395" y="4010659"/>
            <a:ext cx="599936" cy="799915"/>
          </a:xfrm>
          <a:prstGeom prst="rect">
            <a:avLst/>
          </a:prstGeom>
        </p:spPr>
      </p:pic>
      <p:pic>
        <p:nvPicPr>
          <p:cNvPr id="302" name="Graphic 301" descr="Balloons">
            <a:extLst>
              <a:ext uri="{FF2B5EF4-FFF2-40B4-BE49-F238E27FC236}">
                <a16:creationId xmlns:a16="http://schemas.microsoft.com/office/drawing/2014/main" xmlns="" id="{F7BE565B-0AB0-47D7-96C6-B9C1ED3753B6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7907553" y="3868650"/>
            <a:ext cx="685800" cy="914400"/>
          </a:xfrm>
          <a:prstGeom prst="rect">
            <a:avLst/>
          </a:prstGeom>
        </p:spPr>
      </p:pic>
      <p:sp>
        <p:nvSpPr>
          <p:cNvPr id="304" name="TextBox 303">
            <a:extLst>
              <a:ext uri="{FF2B5EF4-FFF2-40B4-BE49-F238E27FC236}">
                <a16:creationId xmlns:a16="http://schemas.microsoft.com/office/drawing/2014/main" xmlns="" id="{78E4D184-66B1-4E53-83DF-CB8747084E01}"/>
              </a:ext>
            </a:extLst>
          </p:cNvPr>
          <p:cNvSpPr txBox="1"/>
          <p:nvPr/>
        </p:nvSpPr>
        <p:spPr>
          <a:xfrm>
            <a:off x="6209191" y="3024511"/>
            <a:ext cx="1625624" cy="10464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Implementation of Programme Phase </a:t>
            </a:r>
            <a:endParaRPr lang="en-US" sz="1600" dirty="0">
              <a:solidFill>
                <a:schemeClr val="accent2"/>
              </a:solidFill>
              <a:cs typeface="Calibri" pitchFamily="34" charset="0"/>
            </a:endParaRP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2021 - 2024</a:t>
            </a:r>
          </a:p>
        </p:txBody>
      </p:sp>
      <p:sp>
        <p:nvSpPr>
          <p:cNvPr id="306" name="OTLSHAPE_M_a58f29487c0343c08abcf41913e40cae_Shape">
            <a:extLst>
              <a:ext uri="{FF2B5EF4-FFF2-40B4-BE49-F238E27FC236}">
                <a16:creationId xmlns:a16="http://schemas.microsoft.com/office/drawing/2014/main" xmlns="" id="{D678BAC3-7937-4683-B6D1-6CA6C0D9F66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rot="16200000">
            <a:off x="6070367" y="3123333"/>
            <a:ext cx="200585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xmlns="" id="{388BC51E-F891-490C-AC36-FD2CFB69B56F}"/>
              </a:ext>
            </a:extLst>
          </p:cNvPr>
          <p:cNvSpPr txBox="1"/>
          <p:nvPr/>
        </p:nvSpPr>
        <p:spPr>
          <a:xfrm>
            <a:off x="4697609" y="2287529"/>
            <a:ext cx="1471125" cy="36009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Completion of tender documents</a:t>
            </a: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February 2020</a:t>
            </a:r>
          </a:p>
          <a:p>
            <a:endParaRPr lang="en-US" sz="1600" b="1" dirty="0">
              <a:solidFill>
                <a:prstClr val="black"/>
              </a:solidFill>
              <a:cs typeface="Calibri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cs typeface="Calibri" pitchFamily="34" charset="0"/>
              </a:rPr>
              <a:t>Launch: </a:t>
            </a:r>
            <a:r>
              <a:rPr lang="en-US" sz="1400" b="1" dirty="0">
                <a:solidFill>
                  <a:srgbClr val="FF0000"/>
                </a:solidFill>
              </a:rPr>
              <a:t>22/07/2020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Deadline: 23/11/2020</a:t>
            </a:r>
          </a:p>
          <a:p>
            <a:endParaRPr lang="en-US" sz="1600" b="1" dirty="0">
              <a:solidFill>
                <a:prstClr val="black"/>
              </a:solidFill>
              <a:cs typeface="Calibri" pitchFamily="34" charset="0"/>
            </a:endParaRPr>
          </a:p>
          <a:p>
            <a:r>
              <a:rPr lang="en-US" sz="1600" b="1" dirty="0">
                <a:solidFill>
                  <a:prstClr val="black"/>
                </a:solidFill>
                <a:cs typeface="Calibri" pitchFamily="34" charset="0"/>
              </a:rPr>
              <a:t>Proposal’s Evaluation </a:t>
            </a: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Start Date: Jan2021</a:t>
            </a:r>
          </a:p>
          <a:p>
            <a:endParaRPr lang="en-US" sz="1600" b="1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3" name="OTLSHAPE_M_a58f29487c0343c08abcf41913e40cae_Shape">
            <a:extLst>
              <a:ext uri="{FF2B5EF4-FFF2-40B4-BE49-F238E27FC236}">
                <a16:creationId xmlns:a16="http://schemas.microsoft.com/office/drawing/2014/main" xmlns="" id="{D1410D0E-8A54-4989-B7B1-A24F54575A2F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rot="16200000">
            <a:off x="3246204" y="3514314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OTLSHAPE_M_52743de8bb6d4044896f473898fe9da7_Connector1">
            <a:extLst>
              <a:ext uri="{FF2B5EF4-FFF2-40B4-BE49-F238E27FC236}">
                <a16:creationId xmlns:a16="http://schemas.microsoft.com/office/drawing/2014/main" xmlns="" id="{E8772460-C2A8-4371-AAC2-60BA9FCFF1A4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>
            <a:off x="3252544" y="2466041"/>
            <a:ext cx="13406" cy="2499199"/>
          </a:xfrm>
          <a:prstGeom prst="line">
            <a:avLst/>
          </a:prstGeom>
          <a:ln w="9525" cap="flat" cmpd="sng" algn="ctr">
            <a:solidFill>
              <a:srgbClr val="087FC3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TLSHAPE_M_a58f29487c0343c08abcf41913e40cae_Shape">
            <a:extLst>
              <a:ext uri="{FF2B5EF4-FFF2-40B4-BE49-F238E27FC236}">
                <a16:creationId xmlns:a16="http://schemas.microsoft.com/office/drawing/2014/main" xmlns="" id="{BCEE415E-F22F-422E-8449-7C33C64CD63C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 rot="16200000">
            <a:off x="3230487" y="2374836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LSHAPE_M_a58f29487c0343c08abcf41913e40cae_Shape">
            <a:extLst>
              <a:ext uri="{FF2B5EF4-FFF2-40B4-BE49-F238E27FC236}">
                <a16:creationId xmlns:a16="http://schemas.microsoft.com/office/drawing/2014/main" xmlns="" id="{4513F725-55AD-45B1-A988-6298C986875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 rot="16200000">
            <a:off x="4545642" y="3338416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TLSHAPE_M_a58f29487c0343c08abcf41913e40cae_Shape">
            <a:extLst>
              <a:ext uri="{FF2B5EF4-FFF2-40B4-BE49-F238E27FC236}">
                <a16:creationId xmlns:a16="http://schemas.microsoft.com/office/drawing/2014/main" xmlns="" id="{7ED487D0-AC9D-47FF-8D4A-BB645FD4BAAD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 rot="16200000">
            <a:off x="4543382" y="2374836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TLSHAPE_M_a58f29487c0343c08abcf41913e40cae_Shape">
            <a:extLst>
              <a:ext uri="{FF2B5EF4-FFF2-40B4-BE49-F238E27FC236}">
                <a16:creationId xmlns:a16="http://schemas.microsoft.com/office/drawing/2014/main" xmlns="" id="{E39DB085-F86E-4D70-8640-CB62A284F2F2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 rot="16200000">
            <a:off x="4555470" y="4088168"/>
            <a:ext cx="165100" cy="123825"/>
          </a:xfrm>
          <a:prstGeom prst="flowChartMerge">
            <a:avLst/>
          </a:prstGeom>
          <a:solidFill>
            <a:srgbClr val="087FC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1"/>
          <p:cNvPicPr/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83" y="6093296"/>
            <a:ext cx="1728192" cy="50405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251520" y="6323267"/>
            <a:ext cx="2376264" cy="246221"/>
          </a:xfrm>
        </p:spPr>
        <p:txBody>
          <a:bodyPr/>
          <a:lstStyle/>
          <a:p>
            <a:pPr algn="ctr"/>
            <a:r>
              <a:rPr lang="nb-NO" sz="1000" b="1" dirty="0">
                <a:solidFill>
                  <a:schemeClr val="tx2"/>
                </a:solidFill>
              </a:rPr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</a:t>
            </a:r>
            <a:r>
              <a:rPr lang="en-US" sz="1000" b="1" dirty="0">
                <a:solidFill>
                  <a:schemeClr val="tx2"/>
                </a:solidFill>
              </a:rPr>
              <a:t>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pic>
        <p:nvPicPr>
          <p:cNvPr id="48" name="Εικόνα 47"/>
          <p:cNvPicPr/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0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30" y="332656"/>
            <a:ext cx="1036710" cy="864096"/>
          </a:xfrm>
          <a:prstGeom prst="rect">
            <a:avLst/>
          </a:prstGeom>
        </p:spPr>
      </p:pic>
      <p:sp>
        <p:nvSpPr>
          <p:cNvPr id="10" name="Ορθογώνιο 9"/>
          <p:cNvSpPr/>
          <p:nvPr/>
        </p:nvSpPr>
        <p:spPr>
          <a:xfrm>
            <a:off x="770356" y="980728"/>
            <a:ext cx="777686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solidFill>
                  <a:schemeClr val="accent2"/>
                </a:solidFill>
              </a:rPr>
              <a:t>EUROPEAN ECONOMIC AREA </a:t>
            </a:r>
          </a:p>
          <a:p>
            <a:pPr algn="ctr"/>
            <a:r>
              <a:rPr lang="en-US" sz="1700" b="1" dirty="0">
                <a:solidFill>
                  <a:schemeClr val="accent2"/>
                </a:solidFill>
              </a:rPr>
              <a:t>FINANCIAL MECHANISM</a:t>
            </a:r>
          </a:p>
          <a:p>
            <a:pPr algn="ctr"/>
            <a:r>
              <a:rPr lang="en-US" sz="1700" b="1" dirty="0">
                <a:solidFill>
                  <a:schemeClr val="accent2"/>
                </a:solidFill>
              </a:rPr>
              <a:t> 2014-2021 </a:t>
            </a:r>
          </a:p>
          <a:p>
            <a:pPr algn="ctr"/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700" b="1" dirty="0" smtClean="0">
                <a:solidFill>
                  <a:schemeClr val="accent2"/>
                </a:solidFill>
              </a:rPr>
              <a:t>PROGRAMME F</a:t>
            </a:r>
          </a:p>
          <a:p>
            <a:pPr algn="ctr"/>
            <a:r>
              <a:rPr lang="en-US" sz="1700" b="1" dirty="0" smtClean="0">
                <a:solidFill>
                  <a:schemeClr val="accent2"/>
                </a:solidFill>
              </a:rPr>
              <a:t>Good </a:t>
            </a:r>
            <a:r>
              <a:rPr lang="en-US" sz="1700" b="1" dirty="0">
                <a:solidFill>
                  <a:schemeClr val="accent2"/>
                </a:solidFill>
              </a:rPr>
              <a:t>Governance, Accountable Institutions and Transparency</a:t>
            </a: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r>
              <a:rPr lang="en-US" sz="1700" b="1" dirty="0" err="1" smtClean="0">
                <a:solidFill>
                  <a:schemeClr val="accent2"/>
                </a:solidFill>
              </a:rPr>
              <a:t>Programme</a:t>
            </a:r>
            <a:r>
              <a:rPr lang="en-US" sz="1700" b="1" dirty="0" smtClean="0">
                <a:solidFill>
                  <a:schemeClr val="accent2"/>
                </a:solidFill>
              </a:rPr>
              <a:t> Operator</a:t>
            </a:r>
          </a:p>
          <a:p>
            <a:pPr marL="0" lvl="1" algn="ctr"/>
            <a:r>
              <a:rPr lang="en-US" sz="1700" b="1" dirty="0">
                <a:solidFill>
                  <a:schemeClr val="tx2"/>
                </a:solidFill>
              </a:rPr>
              <a:t>Hellenic Ministry of Digital </a:t>
            </a:r>
            <a:r>
              <a:rPr lang="en-US" sz="1700" b="1" dirty="0" err="1">
                <a:solidFill>
                  <a:schemeClr val="tx2"/>
                </a:solidFill>
              </a:rPr>
              <a:t>Govergence</a:t>
            </a:r>
            <a:endParaRPr lang="en-US" sz="1700" b="1" dirty="0">
              <a:solidFill>
                <a:schemeClr val="tx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r>
              <a:rPr lang="el-GR" sz="1700" b="1" dirty="0" smtClean="0">
                <a:solidFill>
                  <a:schemeClr val="tx2"/>
                </a:solidFill>
              </a:rPr>
              <a:t>ANNUAL </a:t>
            </a:r>
            <a:r>
              <a:rPr lang="el-GR" sz="1700" b="1" dirty="0">
                <a:solidFill>
                  <a:schemeClr val="tx2"/>
                </a:solidFill>
              </a:rPr>
              <a:t>METTING</a:t>
            </a:r>
            <a:endParaRPr lang="en-US" sz="1700" b="1" dirty="0">
              <a:solidFill>
                <a:schemeClr val="tx2"/>
              </a:solidFill>
            </a:endParaRPr>
          </a:p>
          <a:p>
            <a:pPr marL="0" lvl="1" algn="ctr"/>
            <a:r>
              <a:rPr lang="en-US" sz="1700" b="1" dirty="0">
                <a:solidFill>
                  <a:schemeClr val="tx2"/>
                </a:solidFill>
              </a:rPr>
              <a:t>Thursday, November 26, 2020</a:t>
            </a:r>
            <a:endParaRPr lang="el-GR" sz="1700" b="1" dirty="0">
              <a:solidFill>
                <a:schemeClr val="tx2"/>
              </a:solidFill>
            </a:endParaRPr>
          </a:p>
        </p:txBody>
      </p:sp>
      <p:pic>
        <p:nvPicPr>
          <p:cNvPr id="4" name="Εικόνα 3" descr="cid:image001.png@01D6C295.D7B61B8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405" y="3445633"/>
            <a:ext cx="2330765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7587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23E7BE-8790-492D-BECA-2A3E9D3FF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604" y="1340768"/>
            <a:ext cx="8568952" cy="4863938"/>
          </a:xfrm>
        </p:spPr>
        <p:txBody>
          <a:bodyPr vert="horz" lIns="0" tIns="0" rIns="0" bIns="0" rtlCol="0" anchor="t">
            <a:normAutofit fontScale="92500"/>
          </a:bodyPr>
          <a:lstStyle/>
          <a:p>
            <a:endParaRPr lang="en-US" sz="1200" dirty="0" smtClean="0"/>
          </a:p>
          <a:p>
            <a:r>
              <a:rPr lang="en-US" sz="1200" b="1" dirty="0" err="1" smtClean="0"/>
              <a:t>MoU</a:t>
            </a:r>
            <a:r>
              <a:rPr lang="en-US" sz="1200" b="1" dirty="0" smtClean="0"/>
              <a:t> amendment in March 2020: </a:t>
            </a:r>
          </a:p>
          <a:p>
            <a:pPr marL="400050" lvl="1" indent="0">
              <a:buNone/>
            </a:pPr>
            <a:r>
              <a:rPr lang="en-US" sz="1200" dirty="0" smtClean="0"/>
              <a:t>New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Operator designated: </a:t>
            </a:r>
            <a:r>
              <a:rPr lang="bg-BG" sz="1200" dirty="0" smtClean="0"/>
              <a:t>Management </a:t>
            </a:r>
            <a:r>
              <a:rPr lang="bg-BG" sz="1200" dirty="0"/>
              <a:t>&amp; Implementation Authority for Information Communication Technologies (M&amp;IA ICT</a:t>
            </a:r>
            <a:r>
              <a:rPr lang="bg-BG" sz="1200" dirty="0" smtClean="0"/>
              <a:t>)</a:t>
            </a:r>
            <a:endParaRPr lang="en-US" sz="1200" dirty="0" smtClean="0"/>
          </a:p>
          <a:p>
            <a:pPr marL="400050" lvl="1" indent="0">
              <a:buNone/>
            </a:pPr>
            <a:r>
              <a:rPr lang="en-US" sz="1200" dirty="0" smtClean="0"/>
              <a:t>New Project Promoters: </a:t>
            </a:r>
          </a:p>
          <a:p>
            <a:pPr marL="400050" lvl="1" indent="0">
              <a:buNone/>
            </a:pPr>
            <a:r>
              <a:rPr lang="en-US" sz="1200" dirty="0" smtClean="0"/>
              <a:t>PDP1: Ministry of Digital Governance/</a:t>
            </a:r>
            <a:r>
              <a:rPr lang="bg-BG" sz="1200" dirty="0"/>
              <a:t>General Secretariat of Digital Governance &amp; Simplification of </a:t>
            </a:r>
            <a:r>
              <a:rPr lang="bg-BG" sz="1200" dirty="0" smtClean="0"/>
              <a:t>Procedures</a:t>
            </a:r>
            <a:r>
              <a:rPr lang="en-US" sz="1200" dirty="0" smtClean="0"/>
              <a:t> </a:t>
            </a:r>
          </a:p>
          <a:p>
            <a:pPr marL="400050" lvl="1" indent="0">
              <a:buNone/>
            </a:pPr>
            <a:r>
              <a:rPr lang="en-US" sz="1200" dirty="0" smtClean="0"/>
              <a:t>PDP2: National Authority of Transparency </a:t>
            </a:r>
          </a:p>
          <a:p>
            <a:r>
              <a:rPr lang="en-US" sz="1200" b="1" dirty="0" err="1" smtClean="0"/>
              <a:t>Programme</a:t>
            </a:r>
            <a:r>
              <a:rPr lang="en-US" sz="1200" b="1" dirty="0" smtClean="0"/>
              <a:t> </a:t>
            </a:r>
            <a:r>
              <a:rPr lang="en-US" sz="1200" b="1" dirty="0"/>
              <a:t>Agreement </a:t>
            </a:r>
            <a:r>
              <a:rPr lang="en-US" sz="1200" b="1" dirty="0" smtClean="0"/>
              <a:t>signed </a:t>
            </a:r>
            <a:r>
              <a:rPr lang="en-US" sz="1200" b="1" dirty="0"/>
              <a:t>on </a:t>
            </a:r>
            <a:r>
              <a:rPr lang="en-US" sz="1200" b="1" dirty="0" smtClean="0"/>
              <a:t>25/9/2020 – MD PIA </a:t>
            </a:r>
            <a:r>
              <a:rPr lang="en-US" sz="1200" b="1" dirty="0" err="1" smtClean="0"/>
              <a:t>immminent</a:t>
            </a:r>
            <a:r>
              <a:rPr lang="en-US" sz="1200" b="1" dirty="0" smtClean="0"/>
              <a:t> </a:t>
            </a:r>
            <a:endParaRPr lang="en-US" sz="1200" b="1" dirty="0"/>
          </a:p>
          <a:p>
            <a:pPr lvl="0"/>
            <a:r>
              <a:rPr lang="en-US" sz="1200" b="1" dirty="0"/>
              <a:t>The </a:t>
            </a:r>
            <a:r>
              <a:rPr lang="en-US" sz="1200" b="1" dirty="0" err="1"/>
              <a:t>Programme</a:t>
            </a:r>
            <a:r>
              <a:rPr lang="en-US" sz="1200" b="1" dirty="0"/>
              <a:t> </a:t>
            </a:r>
            <a:r>
              <a:rPr lang="en-US" sz="1200" b="1" dirty="0" smtClean="0"/>
              <a:t>Operator:</a:t>
            </a:r>
          </a:p>
          <a:p>
            <a:pPr lvl="1"/>
            <a:r>
              <a:rPr lang="en-US" sz="1200" dirty="0" smtClean="0"/>
              <a:t>coordinated </a:t>
            </a:r>
            <a:r>
              <a:rPr lang="en-US" sz="1200" dirty="0"/>
              <a:t>procedure of </a:t>
            </a:r>
            <a:r>
              <a:rPr lang="en-US" sz="1200" dirty="0" smtClean="0"/>
              <a:t>supplementary </a:t>
            </a:r>
            <a:r>
              <a:rPr lang="en-US" sz="1200" dirty="0"/>
              <a:t>information at the national </a:t>
            </a:r>
            <a:r>
              <a:rPr lang="en-US" sz="1200" dirty="0" smtClean="0"/>
              <a:t>level </a:t>
            </a:r>
          </a:p>
          <a:p>
            <a:pPr lvl="1"/>
            <a:r>
              <a:rPr lang="en-US" sz="1200" dirty="0" smtClean="0"/>
              <a:t>coordinated and supported the maturity of the project partnership agreements</a:t>
            </a:r>
            <a:endParaRPr lang="en-US" sz="1200" dirty="0"/>
          </a:p>
          <a:p>
            <a:pPr lvl="1"/>
            <a:r>
              <a:rPr lang="en-US" sz="1200" dirty="0"/>
              <a:t>organized </a:t>
            </a:r>
            <a:r>
              <a:rPr lang="en-US" sz="1200" dirty="0" smtClean="0"/>
              <a:t>virtual </a:t>
            </a:r>
            <a:r>
              <a:rPr lang="en-US" sz="1200" dirty="0"/>
              <a:t>meeting on 23.10.2020 (35 people) with the participation of PPs -Partners, OECD, NFP and FMO to kick start the </a:t>
            </a:r>
            <a:r>
              <a:rPr lang="en-US" sz="1200" dirty="0" smtClean="0"/>
              <a:t>implementation</a:t>
            </a:r>
          </a:p>
          <a:p>
            <a:pPr lvl="1"/>
            <a:r>
              <a:rPr lang="en-US" sz="1200" dirty="0" smtClean="0"/>
              <a:t>participated to </a:t>
            </a:r>
            <a:r>
              <a:rPr lang="en-US" sz="1200" dirty="0"/>
              <a:t>training </a:t>
            </a:r>
            <a:r>
              <a:rPr lang="en-US" sz="1200" dirty="0" smtClean="0"/>
              <a:t>on </a:t>
            </a:r>
            <a:r>
              <a:rPr lang="en-US" sz="1200" dirty="0"/>
              <a:t>the </a:t>
            </a:r>
            <a:r>
              <a:rPr lang="en-US" sz="1200" dirty="0" smtClean="0"/>
              <a:t>MCS at the national level, organized </a:t>
            </a:r>
            <a:r>
              <a:rPr lang="en-US" sz="1200" dirty="0"/>
              <a:t>by the NFP &amp; MOU </a:t>
            </a:r>
          </a:p>
          <a:p>
            <a:pPr lvl="1"/>
            <a:r>
              <a:rPr lang="en-US" sz="1200" dirty="0"/>
              <a:t>gathered the needs </a:t>
            </a:r>
            <a:r>
              <a:rPr lang="en-US" sz="1200" dirty="0" smtClean="0"/>
              <a:t>expressed </a:t>
            </a:r>
            <a:r>
              <a:rPr lang="en-US" sz="1200" dirty="0"/>
              <a:t>by Project Promoters and </a:t>
            </a:r>
            <a:r>
              <a:rPr lang="en-US" sz="1200" dirty="0" smtClean="0"/>
              <a:t>prepares implementation Management </a:t>
            </a:r>
            <a:r>
              <a:rPr lang="en-US" sz="1200" dirty="0"/>
              <a:t>Costs </a:t>
            </a:r>
            <a:r>
              <a:rPr lang="en-US" sz="1200" dirty="0" smtClean="0"/>
              <a:t>activities</a:t>
            </a:r>
            <a:endParaRPr lang="en-US" sz="1200" dirty="0"/>
          </a:p>
          <a:p>
            <a:pPr lvl="1"/>
            <a:r>
              <a:rPr lang="en-US" sz="1200" dirty="0" smtClean="0"/>
              <a:t>commented on </a:t>
            </a:r>
            <a:r>
              <a:rPr lang="en-US" sz="1200" dirty="0"/>
              <a:t>the draft </a:t>
            </a:r>
            <a:r>
              <a:rPr lang="en-US" sz="1200" dirty="0" smtClean="0"/>
              <a:t>MD – PIA </a:t>
            </a:r>
          </a:p>
          <a:p>
            <a:pPr lvl="1"/>
            <a:r>
              <a:rPr lang="en-US" sz="1200" dirty="0" smtClean="0"/>
              <a:t>initiated collaboration with Donors &amp; FMO for the bilateral initiatives’ partners’ matchmaking</a:t>
            </a:r>
          </a:p>
          <a:p>
            <a:pPr lvl="1"/>
            <a:r>
              <a:rPr lang="en-US" sz="1200" dirty="0" smtClean="0"/>
              <a:t>prepares for implementation according to MCS</a:t>
            </a:r>
          </a:p>
          <a:p>
            <a:pPr lvl="1"/>
            <a:endParaRPr lang="en-US" sz="1200" dirty="0"/>
          </a:p>
          <a:p>
            <a:pPr lvl="0"/>
            <a:r>
              <a:rPr lang="en-US" sz="1200" b="1" dirty="0"/>
              <a:t>The Project </a:t>
            </a:r>
            <a:r>
              <a:rPr lang="en-US" sz="1200" b="1" dirty="0" smtClean="0"/>
              <a:t>Promoters:</a:t>
            </a:r>
            <a:endParaRPr lang="en-US" sz="1200" b="1" dirty="0"/>
          </a:p>
          <a:p>
            <a:pPr lvl="1"/>
            <a:r>
              <a:rPr lang="en-US" sz="1200" dirty="0"/>
              <a:t>participated </a:t>
            </a:r>
            <a:r>
              <a:rPr lang="en-US" sz="1200" dirty="0" smtClean="0"/>
              <a:t>to training on the MCS at the national level, organized by the NFP &amp; MOU </a:t>
            </a:r>
          </a:p>
          <a:p>
            <a:pPr lvl="1"/>
            <a:r>
              <a:rPr lang="en-US" sz="1200" dirty="0" smtClean="0"/>
              <a:t>matured and elaborated project partnership agreements </a:t>
            </a:r>
          </a:p>
          <a:p>
            <a:pPr lvl="1"/>
            <a:r>
              <a:rPr lang="en-US" sz="1200" dirty="0" smtClean="0"/>
              <a:t>get </a:t>
            </a:r>
            <a:r>
              <a:rPr lang="en-US" sz="1200" dirty="0"/>
              <a:t>the internal implementation team together </a:t>
            </a:r>
          </a:p>
          <a:p>
            <a:pPr lvl="1"/>
            <a:r>
              <a:rPr lang="en-US" sz="1200" dirty="0"/>
              <a:t>expressed their needs for support </a:t>
            </a:r>
            <a:r>
              <a:rPr lang="en-US" sz="1200" dirty="0" smtClean="0"/>
              <a:t>through management cost activities</a:t>
            </a:r>
            <a:endParaRPr lang="en-US" sz="1200" dirty="0"/>
          </a:p>
          <a:p>
            <a:pPr lvl="1"/>
            <a:r>
              <a:rPr lang="en-US" sz="1200" dirty="0" smtClean="0"/>
              <a:t>participated to PO’s coordinated action with Donors for matchmaking with potential bilateral partners/initiatives</a:t>
            </a:r>
            <a:endParaRPr lang="en-US" sz="1200" dirty="0"/>
          </a:p>
          <a:p>
            <a:pPr marL="0" indent="0">
              <a:buNone/>
            </a:pPr>
            <a:endParaRPr lang="en-GB" sz="1200" dirty="0"/>
          </a:p>
        </p:txBody>
      </p:sp>
      <p:pic>
        <p:nvPicPr>
          <p:cNvPr id="5" name="Εικόνα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30" y="332656"/>
            <a:ext cx="1036710" cy="864096"/>
          </a:xfrm>
          <a:prstGeom prst="rect">
            <a:avLst/>
          </a:prstGeom>
        </p:spPr>
      </p:pic>
      <p:sp>
        <p:nvSpPr>
          <p:cNvPr id="6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smtClean="0">
                <a:solidFill>
                  <a:schemeClr val="tx2"/>
                </a:solidFill>
              </a:rPr>
              <a:t> 3rd Annual Meeting, </a:t>
            </a:r>
            <a:r>
              <a:rPr lang="en-US" sz="100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625889" y="32949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b-NO" sz="24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1800" b="1" dirty="0" smtClean="0">
                <a:solidFill>
                  <a:schemeClr val="accent2"/>
                </a:solidFill>
              </a:rPr>
              <a:t>F-Good Governance, Accountable Institutions and Transparency</a:t>
            </a:r>
          </a:p>
          <a:p>
            <a:endParaRPr lang="en-US" sz="1800" b="1" dirty="0" smtClean="0">
              <a:solidFill>
                <a:schemeClr val="accent2"/>
              </a:solidFill>
            </a:endParaRPr>
          </a:p>
          <a:p>
            <a:r>
              <a:rPr lang="nb-NO" sz="1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Developments and current status</a:t>
            </a:r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Εικόνα 7" descr="cid:image001.png@01D6C295.D7B61B8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191" y="6166661"/>
            <a:ext cx="1654660" cy="559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0626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C6AC11-F2C3-4BDA-98D6-052C01E47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41" y="1573787"/>
            <a:ext cx="4698879" cy="4762827"/>
          </a:xfrm>
        </p:spPr>
        <p:txBody>
          <a:bodyPr vert="horz" lIns="0" tIns="0" rIns="0" bIns="0" rtlCol="0" anchor="t">
            <a:normAutofit/>
          </a:bodyPr>
          <a:lstStyle/>
          <a:p>
            <a:pPr marL="191757" indent="-191757">
              <a:buClr>
                <a:schemeClr val="accent5"/>
              </a:buClr>
            </a:pPr>
            <a:endParaRPr lang="en-GB" sz="1200" dirty="0">
              <a:cs typeface="Arial"/>
            </a:endParaRP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Setup of Coordination Committee and call for 1</a:t>
            </a:r>
            <a:r>
              <a:rPr lang="en-GB" sz="1200" baseline="30000" dirty="0">
                <a:cs typeface="Arial"/>
              </a:rPr>
              <a:t>st</a:t>
            </a:r>
            <a:r>
              <a:rPr lang="en-GB" sz="1200" dirty="0">
                <a:cs typeface="Arial"/>
              </a:rPr>
              <a:t> meeting.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Issue of calls to Project Promoters and PO relevant Unit to support Programme implementation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Liaise with the Special Service of the Integrated System to verify smooth operation of the System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Submission of Predefined Projects by Project Promoters with a reviewed timeline + necessary documents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Appraisal of Predefined Projects &amp; signing of project contracts (criteria of assessment, decision on conditions)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Assist Project Promoters to finalise their partnership agreements where needed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Continue supporting building the pipeline of bilateral activities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Draft the Communication </a:t>
            </a:r>
            <a:r>
              <a:rPr lang="en-GB" sz="1200" dirty="0" smtClean="0">
                <a:cs typeface="Arial"/>
              </a:rPr>
              <a:t>Plan and </a:t>
            </a:r>
            <a:r>
              <a:rPr lang="en-GB" sz="1200" dirty="0">
                <a:cs typeface="Arial"/>
              </a:rPr>
              <a:t>take first comm actions with the support of experts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Coordinate actions to update the baseline values for some indicators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Inform the NFP on how and when Programme conditions are met 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>
                <a:cs typeface="Arial"/>
              </a:rPr>
              <a:t>Assess the impact of the pandemic on project implementation and bilateral ambitions</a:t>
            </a:r>
          </a:p>
          <a:p>
            <a:pPr marL="191757" indent="-191757">
              <a:buClr>
                <a:schemeClr val="accent5"/>
              </a:buClr>
            </a:pPr>
            <a:r>
              <a:rPr lang="en-GB" sz="1200" dirty="0"/>
              <a:t>Monitor risk and take appropriate actions</a:t>
            </a:r>
            <a:endParaRPr lang="en-GB" sz="1000" dirty="0">
              <a:cs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5C043F6-E2BC-466E-9D06-83F2D9952B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267" y="1327537"/>
            <a:ext cx="2735486" cy="292388"/>
          </a:xfrm>
        </p:spPr>
        <p:txBody>
          <a:bodyPr/>
          <a:lstStyle/>
          <a:p>
            <a:r>
              <a:rPr lang="en-GB" sz="1300" dirty="0"/>
              <a:t>Next steps and medium-term actions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E0D32A7F-1F8F-4B09-B62E-6B3F9B9CEC69}"/>
              </a:ext>
            </a:extLst>
          </p:cNvPr>
          <p:cNvSpPr txBox="1">
            <a:spLocks/>
          </p:cNvSpPr>
          <p:nvPr/>
        </p:nvSpPr>
        <p:spPr>
          <a:xfrm>
            <a:off x="4864820" y="1630563"/>
            <a:ext cx="3807093" cy="459452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457131" indent="-457131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1757" indent="-191757">
              <a:buClr>
                <a:schemeClr val="accent5"/>
              </a:buClr>
            </a:pPr>
            <a:endParaRPr lang="en-GB" sz="1300" dirty="0">
              <a:cs typeface="Arial"/>
            </a:endParaRPr>
          </a:p>
          <a:p>
            <a:pPr marL="575805" lvl="1" indent="-191757">
              <a:buClr>
                <a:schemeClr val="accent5">
                  <a:lumMod val="75000"/>
                </a:schemeClr>
              </a:buClr>
            </a:pPr>
            <a:r>
              <a:rPr lang="en-US" sz="1200" dirty="0">
                <a:cs typeface="Arial"/>
              </a:rPr>
              <a:t>Capacity building of Project Promoters in a timely manner -&gt; technical support provision and organization of focused learning activities </a:t>
            </a:r>
            <a:endParaRPr lang="en-GB" sz="1200" dirty="0">
              <a:cs typeface="Arial"/>
            </a:endParaRPr>
          </a:p>
          <a:p>
            <a:pPr marL="575805" lvl="1" indent="-191757">
              <a:buClr>
                <a:schemeClr val="accent5">
                  <a:lumMod val="75000"/>
                </a:schemeClr>
              </a:buClr>
            </a:pPr>
            <a:r>
              <a:rPr lang="en-US" sz="1200" dirty="0"/>
              <a:t>Framing bilateral activities and sizing support needed </a:t>
            </a:r>
            <a:br>
              <a:rPr lang="en-US" sz="1200" dirty="0"/>
            </a:br>
            <a:r>
              <a:rPr lang="en-US" sz="1200" dirty="0"/>
              <a:t>-&gt; coordinate stakeholders where needed</a:t>
            </a:r>
            <a:endParaRPr lang="en-GB" sz="1200" dirty="0">
              <a:cs typeface="Arial"/>
            </a:endParaRPr>
          </a:p>
          <a:p>
            <a:pPr marL="575805" lvl="1" indent="-191757">
              <a:buClr>
                <a:schemeClr val="accent5">
                  <a:lumMod val="75000"/>
                </a:schemeClr>
              </a:buClr>
            </a:pPr>
            <a:r>
              <a:rPr lang="en-GB" sz="1200" dirty="0">
                <a:cs typeface="Arial"/>
              </a:rPr>
              <a:t>Impact of </a:t>
            </a:r>
            <a:r>
              <a:rPr lang="en-GB" sz="1200" dirty="0" err="1">
                <a:cs typeface="Arial"/>
              </a:rPr>
              <a:t>uncertaintity</a:t>
            </a:r>
            <a:r>
              <a:rPr lang="en-GB" sz="1200" dirty="0">
                <a:cs typeface="Arial"/>
              </a:rPr>
              <a:t> of pandemic to programme and project activities in relation to end of eligibility period -&gt; well documented and realistic review of PDP timelines</a:t>
            </a:r>
          </a:p>
          <a:p>
            <a:pPr marL="575805" lvl="1" indent="-191757">
              <a:buClr>
                <a:schemeClr val="accent5">
                  <a:lumMod val="75000"/>
                </a:schemeClr>
              </a:buClr>
            </a:pPr>
            <a:r>
              <a:rPr lang="en-GB" sz="1200" dirty="0">
                <a:cs typeface="Arial"/>
              </a:rPr>
              <a:t>Timely conclusion of partnership agreements -&gt; provide expertise through targeted technical support </a:t>
            </a:r>
          </a:p>
          <a:p>
            <a:pPr marL="575805" lvl="1" indent="-191757">
              <a:buClr>
                <a:schemeClr val="accent5">
                  <a:lumMod val="75000"/>
                </a:schemeClr>
              </a:buClr>
            </a:pPr>
            <a:r>
              <a:rPr lang="en-GB" sz="1200" dirty="0">
                <a:cs typeface="Arial"/>
              </a:rPr>
              <a:t>Unforeseen circumstances or changes with high impact in the environment of the programme / projects and the stakeholders in general </a:t>
            </a:r>
            <a:r>
              <a:rPr lang="en-GB" sz="1200" dirty="0">
                <a:cs typeface="Arial"/>
                <a:sym typeface="Wingdings" panose="05000000000000000000" pitchFamily="2" charset="2"/>
              </a:rPr>
              <a:t> escalation of risk mitigation options to level consequences </a:t>
            </a:r>
            <a:endParaRPr lang="en-GB" sz="1200" dirty="0">
              <a:cs typeface="Arial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CB753131-E577-4A13-96EB-A0BF6E0A65B2}"/>
              </a:ext>
            </a:extLst>
          </p:cNvPr>
          <p:cNvSpPr txBox="1">
            <a:spLocks/>
          </p:cNvSpPr>
          <p:nvPr/>
        </p:nvSpPr>
        <p:spPr>
          <a:xfrm>
            <a:off x="5386402" y="1395913"/>
            <a:ext cx="3472957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 baseline="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dirty="0"/>
              <a:t>Challenges and indicative proactive actions</a:t>
            </a:r>
          </a:p>
        </p:txBody>
      </p:sp>
      <p:pic>
        <p:nvPicPr>
          <p:cNvPr id="7" name="Εικόνα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30" y="332656"/>
            <a:ext cx="1036710" cy="788926"/>
          </a:xfrm>
          <a:prstGeom prst="rect">
            <a:avLst/>
          </a:prstGeom>
        </p:spPr>
      </p:pic>
      <p:sp>
        <p:nvSpPr>
          <p:cNvPr id="8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dirty="0" smtClean="0">
                <a:solidFill>
                  <a:schemeClr val="tx2"/>
                </a:solidFill>
              </a:rPr>
              <a:t> 3rd Annual Meeting, </a:t>
            </a:r>
            <a:r>
              <a:rPr lang="en-US" sz="1000" dirty="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10" name="Τίτλος 1"/>
          <p:cNvSpPr txBox="1">
            <a:spLocks/>
          </p:cNvSpPr>
          <p:nvPr/>
        </p:nvSpPr>
        <p:spPr>
          <a:xfrm>
            <a:off x="625889" y="32949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b-NO" sz="24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1800" b="1" dirty="0" smtClean="0">
                <a:solidFill>
                  <a:schemeClr val="accent2"/>
                </a:solidFill>
              </a:rPr>
              <a:t>F-Good Governance, Accountable Institutions and Transparency</a:t>
            </a:r>
          </a:p>
          <a:p>
            <a:r>
              <a:rPr lang="nb-NO" sz="1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Next steps</a:t>
            </a:r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Εικόνα 8" descr="cid:image001.png@01D6C295.D7B61B80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191" y="6166661"/>
            <a:ext cx="1654660" cy="559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395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 9"/>
          <p:cNvSpPr/>
          <p:nvPr/>
        </p:nvSpPr>
        <p:spPr>
          <a:xfrm>
            <a:off x="770356" y="980728"/>
            <a:ext cx="7776864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solidFill>
                  <a:schemeClr val="tx2"/>
                </a:solidFill>
              </a:rPr>
              <a:t>EUROPEAN ECONOMIC AREA </a:t>
            </a:r>
          </a:p>
          <a:p>
            <a:pPr algn="ctr"/>
            <a:r>
              <a:rPr lang="en-US" sz="1700" b="1" dirty="0">
                <a:solidFill>
                  <a:schemeClr val="tx2"/>
                </a:solidFill>
              </a:rPr>
              <a:t>FINANCIAL MECHANISM</a:t>
            </a:r>
          </a:p>
          <a:p>
            <a:pPr algn="ctr"/>
            <a:r>
              <a:rPr lang="en-US" sz="1700" b="1" dirty="0">
                <a:solidFill>
                  <a:schemeClr val="tx2"/>
                </a:solidFill>
              </a:rPr>
              <a:t> 2014-2021 </a:t>
            </a:r>
          </a:p>
          <a:p>
            <a:pPr algn="ctr"/>
            <a:endParaRPr lang="en-US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altLang="el-GR" sz="1700" b="1" dirty="0">
                <a:solidFill>
                  <a:schemeClr val="tx2"/>
                </a:solidFill>
              </a:rPr>
              <a:t>Programme G </a:t>
            </a:r>
          </a:p>
          <a:p>
            <a:pPr algn="ctr"/>
            <a:r>
              <a:rPr lang="en-GB" altLang="el-GR" sz="1700" b="1" dirty="0">
                <a:solidFill>
                  <a:schemeClr val="tx2"/>
                </a:solidFill>
              </a:rPr>
              <a:t>Capacity Building of National Asylum and Migration Management Systems</a:t>
            </a:r>
            <a:r>
              <a:rPr lang="en-US" altLang="el-GR" sz="1700" b="1" dirty="0">
                <a:solidFill>
                  <a:schemeClr val="tx2"/>
                </a:solidFill>
              </a:rPr>
              <a:t/>
            </a:r>
            <a:br>
              <a:rPr lang="en-US" altLang="el-GR" sz="1700" b="1" dirty="0">
                <a:solidFill>
                  <a:schemeClr val="tx2"/>
                </a:solidFill>
              </a:rPr>
            </a:br>
            <a:endParaRPr lang="en-US" altLang="el-GR" sz="17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1700" b="1" dirty="0" err="1" smtClean="0">
                <a:solidFill>
                  <a:schemeClr val="tx2"/>
                </a:solidFill>
              </a:rPr>
              <a:t>Programme</a:t>
            </a:r>
            <a:r>
              <a:rPr lang="en-US" sz="1700" b="1" dirty="0" smtClean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chemeClr val="tx2"/>
                </a:solidFill>
              </a:rPr>
              <a:t>Operator</a:t>
            </a:r>
          </a:p>
          <a:p>
            <a:pPr marL="0" lvl="1" algn="ctr"/>
            <a:r>
              <a:rPr lang="en-US" sz="1600" dirty="0" smtClean="0"/>
              <a:t>European </a:t>
            </a:r>
            <a:r>
              <a:rPr lang="en-US" sz="1600" dirty="0"/>
              <a:t>and Development </a:t>
            </a:r>
            <a:r>
              <a:rPr lang="en-US" sz="1600" dirty="0" err="1"/>
              <a:t>Programmes</a:t>
            </a:r>
            <a:r>
              <a:rPr lang="en-US" sz="1600" dirty="0"/>
              <a:t> </a:t>
            </a:r>
            <a:r>
              <a:rPr lang="en-US" sz="1600" dirty="0" smtClean="0"/>
              <a:t>Division</a:t>
            </a:r>
          </a:p>
          <a:p>
            <a:pPr marL="0" lvl="1" algn="ctr"/>
            <a:r>
              <a:rPr lang="en-US" sz="1600" dirty="0" smtClean="0"/>
              <a:t>Hellenic Ministry </a:t>
            </a:r>
            <a:r>
              <a:rPr lang="en-US" sz="1600" dirty="0"/>
              <a:t>of Citizen Protection</a:t>
            </a:r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>
              <a:solidFill>
                <a:schemeClr val="accent2"/>
              </a:solidFill>
            </a:endParaRPr>
          </a:p>
          <a:p>
            <a:pPr marL="0" lvl="1" algn="ctr"/>
            <a:endParaRPr lang="en-US" sz="1700" b="1" dirty="0" smtClean="0">
              <a:solidFill>
                <a:schemeClr val="accent2"/>
              </a:solidFill>
            </a:endParaRPr>
          </a:p>
          <a:p>
            <a:pPr marL="0" lvl="1" algn="ctr"/>
            <a:r>
              <a:rPr lang="el-GR" sz="1700" b="1" dirty="0" smtClean="0">
                <a:solidFill>
                  <a:schemeClr val="tx2"/>
                </a:solidFill>
              </a:rPr>
              <a:t>ANNUAL </a:t>
            </a:r>
            <a:r>
              <a:rPr lang="el-GR" sz="1700" b="1" dirty="0">
                <a:solidFill>
                  <a:schemeClr val="tx2"/>
                </a:solidFill>
              </a:rPr>
              <a:t>METTING</a:t>
            </a:r>
            <a:endParaRPr lang="en-US" sz="1700" b="1" dirty="0">
              <a:solidFill>
                <a:schemeClr val="tx2"/>
              </a:solidFill>
            </a:endParaRPr>
          </a:p>
          <a:p>
            <a:pPr marL="0" lvl="1" algn="ctr"/>
            <a:r>
              <a:rPr lang="en-US" sz="1700" b="1" dirty="0">
                <a:solidFill>
                  <a:schemeClr val="tx2"/>
                </a:solidFill>
              </a:rPr>
              <a:t>Thursday, November 26, 2020</a:t>
            </a:r>
            <a:endParaRPr lang="el-GR" sz="1700" b="1" dirty="0">
              <a:solidFill>
                <a:schemeClr val="tx2"/>
              </a:solidFill>
            </a:endParaRPr>
          </a:p>
        </p:txBody>
      </p:sp>
      <p:pic>
        <p:nvPicPr>
          <p:cNvPr id="5" name="Εικόνα 4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724542" y="3717032"/>
            <a:ext cx="1868491" cy="1368152"/>
          </a:xfrm>
          <a:prstGeom prst="rect">
            <a:avLst/>
          </a:prstGeom>
          <a:noFill/>
        </p:spPr>
      </p:pic>
      <p:pic>
        <p:nvPicPr>
          <p:cNvPr id="7" name="Εικόνα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79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dirty="0" smtClean="0">
                <a:solidFill>
                  <a:schemeClr val="tx2"/>
                </a:solidFill>
              </a:rPr>
              <a:t> 3rd Annual Meeting, </a:t>
            </a:r>
            <a:r>
              <a:rPr lang="en-US" sz="1000" dirty="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625888" y="329494"/>
            <a:ext cx="8482615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l-GR" sz="1600" b="1" dirty="0" smtClean="0">
                <a:solidFill>
                  <a:schemeClr val="tx2"/>
                </a:solidFill>
              </a:rPr>
              <a:t>G - Capacity Building of National Asylum and Migration Management Systems</a:t>
            </a:r>
            <a:endParaRPr lang="en-US" sz="1600" b="1" dirty="0" smtClean="0">
              <a:solidFill>
                <a:schemeClr val="accent2"/>
              </a:solidFill>
            </a:endParaRPr>
          </a:p>
          <a:p>
            <a:endParaRPr lang="nb-NO" sz="1300" b="1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Εικόνα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653"/>
          <a:stretch/>
        </p:blipFill>
        <p:spPr bwMode="auto">
          <a:xfrm>
            <a:off x="539552" y="1340768"/>
            <a:ext cx="8302696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Εικόνα 8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635896" y="6050333"/>
            <a:ext cx="1368152" cy="792088"/>
          </a:xfrm>
          <a:prstGeom prst="rect">
            <a:avLst/>
          </a:prstGeom>
          <a:noFill/>
        </p:spPr>
      </p:pic>
      <p:pic>
        <p:nvPicPr>
          <p:cNvPr id="7" name="Εικόνα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3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9665" y="5476165"/>
            <a:ext cx="6705470" cy="161890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800" dirty="0"/>
              <a:t>* On the condition of  further elaboration of PDP 1 </a:t>
            </a:r>
            <a:endParaRPr lang="el-GR" sz="800" dirty="0"/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566356"/>
              </p:ext>
            </p:extLst>
          </p:nvPr>
        </p:nvGraphicFramePr>
        <p:xfrm>
          <a:off x="665551" y="1340768"/>
          <a:ext cx="7887725" cy="53753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94036"/>
                <a:gridCol w="662578"/>
                <a:gridCol w="1065614"/>
                <a:gridCol w="965932"/>
                <a:gridCol w="1015773"/>
                <a:gridCol w="2183792"/>
              </a:tblGrid>
              <a:tr h="604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Programmes</a:t>
                      </a:r>
                      <a:endParaRPr lang="el-G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Budget</a:t>
                      </a:r>
                      <a:endParaRPr lang="el-GR" sz="1400" dirty="0" smtClean="0">
                        <a:effectLst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Modalities</a:t>
                      </a:r>
                      <a:endParaRPr lang="el-GR" sz="1400" dirty="0" smtClean="0">
                        <a:effectLst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Programme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Agreement</a:t>
                      </a:r>
                      <a:endParaRPr lang="el-GR" sz="1400" b="1" kern="1200" baseline="0" dirty="0" smtClean="0">
                        <a:solidFill>
                          <a:schemeClr val="lt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l-GR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Ministerial 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Decree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 - PIA</a:t>
                      </a:r>
                      <a:endParaRPr lang="en-US" sz="1400" dirty="0" smtClean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Status of Implementation</a:t>
                      </a:r>
                      <a:endParaRPr lang="el-GR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5721" marR="25721" marT="0" marB="0">
                    <a:solidFill>
                      <a:srgbClr val="045E96"/>
                    </a:solidFill>
                  </a:tcPr>
                </a:tc>
              </a:tr>
              <a:tr h="383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 - Roma Inclusion and Empowerment</a:t>
                      </a:r>
                      <a:endParaRPr lang="el-GR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5721" marR="257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ME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(5ME + 2ME)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predefined projects, 3 small grant schemes and bilateral activities 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10/7/2020</a:t>
                      </a:r>
                      <a:endParaRPr lang="el-GR" sz="1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21/9/2020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Preparation and national funding lines for supporting infrastructure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Imminent invitations(calls) to PPs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Preparations of public procurement and implementation procedures</a:t>
                      </a:r>
                      <a:endParaRPr lang="el-GR" sz="1000" b="1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</a:tr>
              <a:tr h="383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 - Water Management</a:t>
                      </a:r>
                      <a:endParaRPr lang="el-G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ME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(4ME + 1ME)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open calls, 1 small grant scheme and bilateral activities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l-G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26/11/2019</a:t>
                      </a:r>
                      <a:endParaRPr lang="el-GR" sz="1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21/3/2020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 1.1 Imminent for publication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 1.2 Published-Deadline 11/2/2021</a:t>
                      </a:r>
                      <a:endParaRPr lang="el-GR" sz="1000" b="1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</a:tr>
              <a:tr h="792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- Renewable Energy, Energy Efficiency</a:t>
                      </a:r>
                      <a:endParaRPr lang="el-G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ME (7,5ME + 2,5ME )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open call, and bilateral activities 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6/6/2019</a:t>
                      </a:r>
                      <a:endParaRPr lang="el-GR" sz="1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21/3/2020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 Published-Deadline 23/11/2020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Overwhelming response-Quality proposals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</a:tr>
              <a:tr h="792430">
                <a:tc>
                  <a:txBody>
                    <a:bodyPr/>
                    <a:lstStyle/>
                    <a:p>
                      <a:pPr marL="0" marR="0" indent="0" algn="l" defTabSz="182852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 - Good Governance, Accountable Institutions, Transparency</a:t>
                      </a:r>
                    </a:p>
                  </a:txBody>
                  <a:tcPr marL="25721" marR="257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8,2ME (7ME +  1,2ME)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predefined projects and bilateral activities 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25/9/2020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Imminent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Imminent MD-PIA in Off. </a:t>
                      </a:r>
                      <a:r>
                        <a:rPr lang="en-US" sz="1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Gazz</a:t>
                      </a: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Preparation</a:t>
                      </a: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towards Project contracts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Preparation of Project partnership agreements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</a:tr>
              <a:tr h="792430">
                <a:tc>
                  <a:txBody>
                    <a:bodyPr/>
                    <a:lstStyle/>
                    <a:p>
                      <a:pPr marL="0" marR="0" indent="0" algn="l" defTabSz="1828526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G -Asylum and Migration (Capacity building of national asylum and migration management systems)</a:t>
                      </a:r>
                      <a:endParaRPr lang="el-GR" sz="1200" dirty="0" smtClean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5721" marR="2572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19,4 ME (16,5ME + 2,9 ME)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predefined projects, 1 small grant scheme and bilateral activities 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26/11/2019</a:t>
                      </a:r>
                      <a:endParaRPr lang="el-GR" sz="1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21/4/2020</a:t>
                      </a: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Imminent submission of 3  project proposals 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 amendment for 3 projects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project with pending term for shelter building</a:t>
                      </a:r>
                      <a:r>
                        <a:rPr lang="en-US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availability</a:t>
                      </a:r>
                      <a:endParaRPr lang="en-US" sz="1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721" marR="25721" marT="0" marB="0" anchor="ctr">
                    <a:solidFill>
                      <a:srgbClr val="0573BA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95736" y="525860"/>
            <a:ext cx="6196591" cy="485055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29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Status of </a:t>
            </a:r>
            <a:r>
              <a:rPr lang="en-US" sz="29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Greek managed </a:t>
            </a:r>
            <a:r>
              <a:rPr lang="en-US" sz="2900" b="1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Programmes</a:t>
            </a:r>
            <a:endParaRPr lang="el-GR" sz="17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61" y="116632"/>
            <a:ext cx="1429793" cy="10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276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dirty="0" smtClean="0">
                <a:solidFill>
                  <a:schemeClr val="tx2"/>
                </a:solidFill>
              </a:rPr>
              <a:t> 3rd Annual Meeting, </a:t>
            </a:r>
            <a:r>
              <a:rPr lang="en-US" sz="1000" dirty="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1619672" y="276852"/>
            <a:ext cx="7258479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l-GR" sz="1600" b="1" dirty="0" smtClean="0">
                <a:solidFill>
                  <a:schemeClr val="tx2"/>
                </a:solidFill>
              </a:rPr>
              <a:t>G - Capacity Building of National Asylum and Migration Management Systems</a:t>
            </a:r>
            <a:endParaRPr lang="nb-NO" sz="1300" b="1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r>
              <a:rPr lang="nb-NO" sz="1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Developments and current status</a:t>
            </a:r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Εικόνα 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635896" y="6050333"/>
            <a:ext cx="1368152" cy="792088"/>
          </a:xfrm>
          <a:prstGeom prst="rect">
            <a:avLst/>
          </a:prstGeom>
          <a:noFill/>
        </p:spPr>
      </p:pic>
      <p:sp>
        <p:nvSpPr>
          <p:cNvPr id="2" name="Ορθογώνιο 1"/>
          <p:cNvSpPr/>
          <p:nvPr/>
        </p:nvSpPr>
        <p:spPr>
          <a:xfrm>
            <a:off x="467544" y="874455"/>
            <a:ext cx="849694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Invitation/Call </a:t>
            </a:r>
            <a:r>
              <a:rPr lang="en-US" sz="3600" b="1" dirty="0">
                <a:solidFill>
                  <a:schemeClr val="accent1"/>
                </a:solidFill>
                <a:latin typeface="Calibri" panose="020F0502020204030204" pitchFamily="34" charset="0"/>
              </a:rPr>
              <a:t>for </a:t>
            </a:r>
            <a:r>
              <a:rPr lang="en-US" sz="36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Proposals</a:t>
            </a:r>
          </a:p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•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Available Budget: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€ 15.487.750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•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Number of Pre-Defined Projects included: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6 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•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Project Promoters addressed: </a:t>
            </a:r>
            <a:endParaRPr lang="el-GR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dp1 Appeals Authority</a:t>
            </a:r>
            <a:r>
              <a:rPr lang="el-GR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Preparation of Donor project partnership agreement – Submission in December 20</a:t>
            </a:r>
            <a:r>
              <a:rPr lang="el-GR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pdp2 Asylum Service: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Preparation of Donor project partnership agreement – Submission in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December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20</a:t>
            </a:r>
            <a:r>
              <a:rPr lang="el-GR" sz="1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pdp3 Min of Migration (GD </a:t>
            </a:r>
            <a:r>
              <a:rPr lang="en-US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Fin&amp;Admin</a:t>
            </a:r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):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Preparation of Donor project partnership agreement – Submission in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December 20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pdp5 Greek Ombudsman: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Fin management resolved – Pending issue with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content (FRA-</a:t>
            </a:r>
            <a:r>
              <a:rPr lang="en-US" sz="1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MinMig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MoU) (PA amend?)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pdp6 Hellenic Police: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Request of project partner for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scientific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expertise (PA amend?)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pdp7 Reception and Identification Service: 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Pending Shelter building availability (PA </a:t>
            </a:r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conditionality)   </a:t>
            </a:r>
            <a:endParaRPr lang="el-GR" sz="1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*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PDP 4, the Small Grant Scheme and the Managements Costs </a:t>
            </a:r>
            <a:r>
              <a:rPr lang="en-US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will 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be included in </a:t>
            </a:r>
            <a:r>
              <a:rPr lang="en-US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separate Calls</a:t>
            </a:r>
            <a:endParaRPr lang="el-GR" dirty="0"/>
          </a:p>
        </p:txBody>
      </p:sp>
      <p:pic>
        <p:nvPicPr>
          <p:cNvPr id="7" name="Εικόνα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12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dirty="0" smtClean="0">
                <a:solidFill>
                  <a:schemeClr val="tx2"/>
                </a:solidFill>
              </a:rPr>
              <a:t> 3rd Annual Meeting, </a:t>
            </a:r>
            <a:r>
              <a:rPr lang="en-US" sz="1000" dirty="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1331640" y="329494"/>
            <a:ext cx="81297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l-GR" sz="1600" b="1" dirty="0" smtClean="0">
                <a:solidFill>
                  <a:schemeClr val="tx2"/>
                </a:solidFill>
              </a:rPr>
              <a:t>G - Capacity Building of National Asylum and Migration Management Systems</a:t>
            </a:r>
            <a:endParaRPr lang="nb-NO" sz="1300" b="1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r>
              <a:rPr lang="nb-NO" sz="1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Next steps</a:t>
            </a:r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Εικόνα 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635896" y="6050333"/>
            <a:ext cx="1368152" cy="792088"/>
          </a:xfrm>
          <a:prstGeom prst="rect">
            <a:avLst/>
          </a:prstGeom>
          <a:noFill/>
        </p:spPr>
      </p:pic>
      <p:sp>
        <p:nvSpPr>
          <p:cNvPr id="2" name="Ορθογώνιο 1"/>
          <p:cNvSpPr/>
          <p:nvPr/>
        </p:nvSpPr>
        <p:spPr>
          <a:xfrm>
            <a:off x="467544" y="1268760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b="1" dirty="0" err="1" smtClean="0"/>
              <a:t>Programme</a:t>
            </a:r>
            <a:r>
              <a:rPr lang="en-US" b="1" dirty="0" smtClean="0"/>
              <a:t> Agreement Amendment – Proposal to be submitted </a:t>
            </a:r>
          </a:p>
          <a:p>
            <a:r>
              <a:rPr lang="en-US" b="1" i="1" dirty="0" smtClean="0"/>
              <a:t>Amendments under consideration: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</a:t>
            </a:r>
            <a:r>
              <a:rPr lang="en-US" sz="1600" b="1" dirty="0"/>
              <a:t>1&amp;2 </a:t>
            </a:r>
            <a:r>
              <a:rPr lang="en-US" sz="1600" dirty="0" smtClean="0"/>
              <a:t>Withdrawal of conditions for verification as entities not under same ministry anymore</a:t>
            </a:r>
            <a:endParaRPr lang="el-GR" sz="1600" dirty="0" smtClean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4 EKKA Unaccompanied minors: </a:t>
            </a:r>
            <a:r>
              <a:rPr lang="en-US" sz="1600" dirty="0" smtClean="0"/>
              <a:t>Split to 2 projects (PDP4+PDP8) according to new sectorial setup &amp; competences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5 Greek Ombudsman-FRA: </a:t>
            </a:r>
            <a:r>
              <a:rPr lang="en-US" sz="1600" dirty="0" smtClean="0"/>
              <a:t>Possible issues related to </a:t>
            </a:r>
            <a:r>
              <a:rPr lang="en-US" sz="1600" dirty="0" err="1" smtClean="0"/>
              <a:t>MinMig</a:t>
            </a:r>
            <a:r>
              <a:rPr lang="en-US" sz="1600" dirty="0" smtClean="0"/>
              <a:t> MoU </a:t>
            </a:r>
          </a:p>
          <a:p>
            <a:r>
              <a:rPr lang="en-US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6 Hellenic Police: </a:t>
            </a:r>
            <a:r>
              <a:rPr lang="en-US" sz="1600" dirty="0"/>
              <a:t>New project partner for the scientific expertise </a:t>
            </a:r>
            <a:endParaRPr lang="en-US" sz="1600" dirty="0" smtClean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Εικόνα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01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dirty="0" smtClean="0">
                <a:solidFill>
                  <a:schemeClr val="tx2"/>
                </a:solidFill>
              </a:rPr>
              <a:t> 3rd Annual Meeting, </a:t>
            </a:r>
            <a:r>
              <a:rPr lang="en-US" sz="1000" dirty="0" smtClean="0">
                <a:solidFill>
                  <a:schemeClr val="tx2"/>
                </a:solidFill>
              </a:rPr>
              <a:t>26 November 2020</a:t>
            </a:r>
            <a:endParaRPr lang="nb-NO" sz="1000" dirty="0">
              <a:solidFill>
                <a:schemeClr val="tx2"/>
              </a:solidFill>
            </a:endParaRPr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1625787" y="456033"/>
            <a:ext cx="7258479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l-GR" sz="1600" b="1" dirty="0" smtClean="0">
                <a:solidFill>
                  <a:schemeClr val="tx2"/>
                </a:solidFill>
              </a:rPr>
              <a:t>G - Capacity Building of National Asylum and Migration Management Systems</a:t>
            </a:r>
            <a:endParaRPr lang="nb-NO" sz="1300" b="1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r>
              <a:rPr lang="nb-NO" sz="18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Next steps</a:t>
            </a:r>
            <a: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nb-NO" sz="2400" b="1" i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l-GR" sz="1800" b="1" i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Εικόνα 8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635896" y="6050333"/>
            <a:ext cx="1368152" cy="792088"/>
          </a:xfrm>
          <a:prstGeom prst="rect">
            <a:avLst/>
          </a:prstGeom>
          <a:noFill/>
        </p:spPr>
      </p:pic>
      <p:sp>
        <p:nvSpPr>
          <p:cNvPr id="2" name="Ορθογώνιο 1"/>
          <p:cNvSpPr/>
          <p:nvPr/>
        </p:nvSpPr>
        <p:spPr>
          <a:xfrm>
            <a:off x="387322" y="1124744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Implementation Level</a:t>
            </a:r>
          </a:p>
          <a:p>
            <a:endParaRPr lang="en-US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Project Contracts </a:t>
            </a:r>
            <a:r>
              <a:rPr lang="en-US" sz="1600" dirty="0" smtClean="0"/>
              <a:t>for 3 PDPs up </a:t>
            </a:r>
            <a:r>
              <a:rPr lang="en-US" sz="1600" dirty="0"/>
              <a:t>to February 2020 (PDP 1,2,3)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Call and selection </a:t>
            </a:r>
            <a:r>
              <a:rPr lang="en-US" sz="1600" dirty="0"/>
              <a:t>for Management cost activities to support PPs</a:t>
            </a:r>
          </a:p>
          <a:p>
            <a:endParaRPr lang="en-US" b="1" dirty="0"/>
          </a:p>
          <a:p>
            <a:r>
              <a:rPr lang="en-US" b="1" dirty="0" err="1" smtClean="0"/>
              <a:t>Programme</a:t>
            </a:r>
            <a:r>
              <a:rPr lang="en-US" b="1" dirty="0" smtClean="0"/>
              <a:t> Agreement Amendment</a:t>
            </a:r>
          </a:p>
          <a:p>
            <a:r>
              <a:rPr lang="en-US" b="1" dirty="0"/>
              <a:t>Proposal to be submitted </a:t>
            </a:r>
            <a:r>
              <a:rPr lang="en-US" b="1" dirty="0" smtClean="0"/>
              <a:t>- Amendments under consideration: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</a:t>
            </a:r>
            <a:r>
              <a:rPr lang="en-US" sz="1600" b="1" dirty="0"/>
              <a:t>1&amp;2 </a:t>
            </a:r>
            <a:r>
              <a:rPr lang="en-US" sz="1600" dirty="0" smtClean="0"/>
              <a:t>Withdrawal of conditions for verification as entities not under same ministry anymore</a:t>
            </a:r>
            <a:endParaRPr lang="el-GR" sz="1600" dirty="0" smtClean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4 EKKA Unaccompanied minors: </a:t>
            </a:r>
            <a:r>
              <a:rPr lang="en-US" sz="1600" dirty="0" smtClean="0"/>
              <a:t>Split to 2 projects (PDP4+PDP8) according to new sectorial setup &amp; competences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PDP 5 Greek Ombudsman-FRA: </a:t>
            </a:r>
            <a:r>
              <a:rPr lang="en-US" sz="1600" dirty="0" smtClean="0"/>
              <a:t>Possible issues related to </a:t>
            </a:r>
            <a:r>
              <a:rPr lang="en-US" sz="1600" dirty="0" err="1" smtClean="0"/>
              <a:t>MinMig</a:t>
            </a:r>
            <a:r>
              <a:rPr lang="en-US" sz="1600" dirty="0" smtClean="0"/>
              <a:t> MoU </a:t>
            </a:r>
          </a:p>
          <a:p>
            <a:r>
              <a:rPr lang="en-US" sz="16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PDP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6 Hellenic Police: </a:t>
            </a:r>
            <a:r>
              <a:rPr lang="en-US" sz="1600" dirty="0"/>
              <a:t>New project partner for the scientific expertise </a:t>
            </a:r>
            <a:endParaRPr lang="en-US" sz="1600" dirty="0" smtClean="0"/>
          </a:p>
          <a:p>
            <a:endParaRPr lang="en-US" sz="1600" dirty="0"/>
          </a:p>
          <a:p>
            <a:endParaRPr lang="en-US" dirty="0"/>
          </a:p>
        </p:txBody>
      </p:sp>
      <p:pic>
        <p:nvPicPr>
          <p:cNvPr id="7" name="Εικόνα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296144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7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3"/>
          <p:cNvSpPr txBox="1">
            <a:spLocks/>
          </p:cNvSpPr>
          <p:nvPr/>
        </p:nvSpPr>
        <p:spPr>
          <a:xfrm>
            <a:off x="755576" y="1311152"/>
            <a:ext cx="7818040" cy="184665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B-Roma inclusion and</a:t>
            </a:r>
            <a:b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empowerment </a:t>
            </a:r>
            <a:r>
              <a:rPr lang="en-US" sz="3000" i="1" dirty="0" smtClean="0"/>
              <a:t/>
            </a:r>
            <a:br>
              <a:rPr lang="en-US" sz="3000" i="1" dirty="0" smtClean="0"/>
            </a:br>
            <a:endParaRPr lang="en-GB" sz="3000" i="1" dirty="0"/>
          </a:p>
        </p:txBody>
      </p:sp>
      <p:sp>
        <p:nvSpPr>
          <p:cNvPr id="6" name="Plassholder for dato 8"/>
          <p:cNvSpPr txBox="1">
            <a:spLocks/>
          </p:cNvSpPr>
          <p:nvPr/>
        </p:nvSpPr>
        <p:spPr>
          <a:xfrm>
            <a:off x="2339752" y="826840"/>
            <a:ext cx="4464496" cy="646331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b="1" dirty="0" smtClean="0"/>
              <a:t> </a:t>
            </a:r>
            <a:r>
              <a:rPr lang="nb-NO" b="1" dirty="0" smtClean="0">
                <a:solidFill>
                  <a:schemeClr val="tx2"/>
                </a:solidFill>
              </a:rPr>
              <a:t>Annual Meeting, </a:t>
            </a:r>
            <a:r>
              <a:rPr lang="en-US" b="1" dirty="0" smtClean="0">
                <a:solidFill>
                  <a:schemeClr val="tx2"/>
                </a:solidFill>
              </a:rPr>
              <a:t>26 November 2020</a:t>
            </a:r>
            <a:endParaRPr lang="nb-NO" b="1" dirty="0">
              <a:solidFill>
                <a:schemeClr val="tx2"/>
              </a:solidFill>
            </a:endParaRPr>
          </a:p>
        </p:txBody>
      </p:sp>
      <p:sp>
        <p:nvSpPr>
          <p:cNvPr id="7" name="Plassholder for tekst 4"/>
          <p:cNvSpPr>
            <a:spLocks noGrp="1"/>
          </p:cNvSpPr>
          <p:nvPr>
            <p:ph type="body" sz="quarter" idx="13"/>
          </p:nvPr>
        </p:nvSpPr>
        <p:spPr>
          <a:xfrm>
            <a:off x="1187624" y="3189523"/>
            <a:ext cx="7371112" cy="2363724"/>
          </a:xfrm>
        </p:spPr>
        <p:txBody>
          <a:bodyPr lIns="36000" rIns="36000" anchor="ctr" anchorCtr="0"/>
          <a:lstStyle/>
          <a:p>
            <a:pPr algn="ctr"/>
            <a:r>
              <a:rPr lang="en-US" sz="1800" dirty="0" smtClean="0">
                <a:solidFill>
                  <a:schemeClr val="tx2"/>
                </a:solidFill>
              </a:rPr>
              <a:t>Programme Operator: </a:t>
            </a:r>
          </a:p>
          <a:p>
            <a:pPr algn="ctr"/>
            <a:endParaRPr lang="en-US" sz="1800" dirty="0" smtClean="0">
              <a:solidFill>
                <a:schemeClr val="tx2"/>
              </a:solidFill>
            </a:endParaRPr>
          </a:p>
          <a:p>
            <a:pPr algn="ctr"/>
            <a:r>
              <a:rPr lang="en-US" sz="1800" dirty="0" smtClean="0">
                <a:solidFill>
                  <a:schemeClr val="tx2"/>
                </a:solidFill>
              </a:rPr>
              <a:t>Special </a:t>
            </a:r>
            <a:r>
              <a:rPr lang="en-US" sz="1800" dirty="0">
                <a:solidFill>
                  <a:schemeClr val="tx2"/>
                </a:solidFill>
              </a:rPr>
              <a:t>Service “Executive NSRF Structure  </a:t>
            </a:r>
          </a:p>
          <a:p>
            <a:pPr algn="ctr"/>
            <a:r>
              <a:rPr lang="en-US" sz="1800" dirty="0">
                <a:solidFill>
                  <a:schemeClr val="tx2"/>
                </a:solidFill>
              </a:rPr>
              <a:t>Division of Employment and Social Economy”  </a:t>
            </a:r>
          </a:p>
          <a:p>
            <a:pPr algn="ctr"/>
            <a:endParaRPr lang="en-US" sz="1800" dirty="0" smtClean="0">
              <a:solidFill>
                <a:schemeClr val="tx2"/>
              </a:solidFill>
            </a:endParaRPr>
          </a:p>
          <a:p>
            <a:pPr algn="ctr"/>
            <a:r>
              <a:rPr lang="en-US" sz="1800" dirty="0" smtClean="0">
                <a:solidFill>
                  <a:schemeClr val="tx2"/>
                </a:solidFill>
              </a:rPr>
              <a:t>General </a:t>
            </a:r>
            <a:r>
              <a:rPr lang="en-US" sz="1800" dirty="0">
                <a:solidFill>
                  <a:schemeClr val="tx2"/>
                </a:solidFill>
              </a:rPr>
              <a:t>Secretariat for </a:t>
            </a:r>
            <a:r>
              <a:rPr lang="en-US" sz="1800" dirty="0" smtClean="0">
                <a:solidFill>
                  <a:schemeClr val="tx2"/>
                </a:solidFill>
              </a:rPr>
              <a:t>Employment </a:t>
            </a:r>
            <a:endParaRPr lang="en-US" sz="1800" dirty="0">
              <a:solidFill>
                <a:schemeClr val="tx2"/>
              </a:solidFill>
            </a:endParaRPr>
          </a:p>
          <a:p>
            <a:pPr algn="ctr"/>
            <a:r>
              <a:rPr lang="en-US" sz="1800" dirty="0">
                <a:solidFill>
                  <a:schemeClr val="tx2"/>
                </a:solidFill>
              </a:rPr>
              <a:t>Ministry of Labour &amp; Social Affairs</a:t>
            </a:r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8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5970"/>
            <a:ext cx="2016223" cy="922655"/>
          </a:xfrm>
          <a:prstGeom prst="rect">
            <a:avLst/>
          </a:prstGeom>
        </p:spPr>
      </p:pic>
      <p:pic>
        <p:nvPicPr>
          <p:cNvPr id="9" name="Εικόνα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1296144" cy="97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0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5970"/>
            <a:ext cx="2016223" cy="922655"/>
          </a:xfrm>
          <a:prstGeom prst="rect">
            <a:avLst/>
          </a:prstGeom>
        </p:spPr>
      </p:pic>
      <p:pic>
        <p:nvPicPr>
          <p:cNvPr id="9" name="Εικόνα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1296144" cy="978497"/>
          </a:xfrm>
          <a:prstGeom prst="rect">
            <a:avLst/>
          </a:prstGeom>
        </p:spPr>
      </p:pic>
      <p:sp>
        <p:nvSpPr>
          <p:cNvPr id="10" name="Τίτλος 1"/>
          <p:cNvSpPr txBox="1">
            <a:spLocks/>
          </p:cNvSpPr>
          <p:nvPr/>
        </p:nvSpPr>
        <p:spPr>
          <a:xfrm>
            <a:off x="1547664" y="476672"/>
            <a:ext cx="6875587" cy="10446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B-Roma inclusion and empowerment</a:t>
            </a:r>
            <a:b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Developments and current status</a:t>
            </a:r>
            <a:r>
              <a:rPr lang="en-US" sz="3200" dirty="0" smtClean="0">
                <a:ea typeface="Verdana"/>
                <a:cs typeface="Verdana"/>
              </a:rPr>
              <a:t/>
            </a:r>
            <a:br>
              <a:rPr lang="en-US" sz="3200" dirty="0" smtClean="0">
                <a:ea typeface="Verdana"/>
                <a:cs typeface="Verdana"/>
              </a:rPr>
            </a:br>
            <a:endParaRPr lang="el-GR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943891" y="1628800"/>
            <a:ext cx="7632848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Visit </a:t>
            </a:r>
            <a:r>
              <a:rPr lang="en-US" sz="1400" dirty="0"/>
              <a:t>to </a:t>
            </a:r>
            <a:r>
              <a:rPr lang="en-US" sz="1400" dirty="0" err="1"/>
              <a:t>Katerini</a:t>
            </a:r>
            <a:r>
              <a:rPr lang="en-US" sz="1400" dirty="0"/>
              <a:t>, technical meeting with the </a:t>
            </a:r>
            <a:r>
              <a:rPr lang="en-US" sz="1400" dirty="0" smtClean="0"/>
              <a:t>local authorities and on the spot visit </a:t>
            </a:r>
            <a:r>
              <a:rPr lang="en-US" sz="1400" dirty="0"/>
              <a:t>to the Roma </a:t>
            </a:r>
            <a:r>
              <a:rPr lang="en-US" sz="1400" dirty="0" smtClean="0"/>
              <a:t>camp, February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Technical </a:t>
            </a:r>
            <a:r>
              <a:rPr lang="en-US" sz="1400" dirty="0"/>
              <a:t>meeting at the PO’s premises, </a:t>
            </a:r>
            <a:r>
              <a:rPr lang="en-US" sz="1400" dirty="0" smtClean="0"/>
              <a:t>finalization </a:t>
            </a:r>
            <a:r>
              <a:rPr lang="en-US" sz="1400" dirty="0"/>
              <a:t>of </a:t>
            </a:r>
            <a:r>
              <a:rPr lang="en-US" sz="1400" dirty="0" smtClean="0"/>
              <a:t>Supplementary Information, February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 Signature of </a:t>
            </a:r>
            <a:r>
              <a:rPr lang="en-US" sz="1400" dirty="0"/>
              <a:t>the </a:t>
            </a:r>
            <a:r>
              <a:rPr lang="en-US" sz="1400" dirty="0" err="1"/>
              <a:t>Programme</a:t>
            </a:r>
            <a:r>
              <a:rPr lang="en-US" sz="1400" dirty="0"/>
              <a:t> </a:t>
            </a:r>
            <a:r>
              <a:rPr lang="en-US" sz="1400" dirty="0" smtClean="0"/>
              <a:t>Agreement, July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Meeting  between </a:t>
            </a:r>
            <a:r>
              <a:rPr lang="en-US" sz="1400" dirty="0"/>
              <a:t>the Deputy </a:t>
            </a:r>
            <a:r>
              <a:rPr lang="en-US" sz="1400" dirty="0" smtClean="0"/>
              <a:t>Minister </a:t>
            </a:r>
            <a:r>
              <a:rPr lang="en-US" sz="1400" dirty="0"/>
              <a:t>of Labour and Social Affairs, </a:t>
            </a:r>
            <a:r>
              <a:rPr lang="en-US" sz="1400" dirty="0" smtClean="0"/>
              <a:t>the </a:t>
            </a:r>
            <a:r>
              <a:rPr lang="en-US" sz="1400" dirty="0"/>
              <a:t>Deputy Minister of Development and </a:t>
            </a:r>
            <a:r>
              <a:rPr lang="en-US" sz="1400" dirty="0" smtClean="0"/>
              <a:t>Investments, the General Secretary for Social Solidarity &amp; Fight against Poverty, the PO and Roma representatives, July 2020 </a:t>
            </a:r>
            <a:endParaRPr lang="en-US" sz="14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Rules </a:t>
            </a:r>
            <a:r>
              <a:rPr lang="en-US" sz="1400" dirty="0"/>
              <a:t>of </a:t>
            </a:r>
            <a:r>
              <a:rPr lang="en-US" sz="1400" dirty="0" smtClean="0"/>
              <a:t>Procedures </a:t>
            </a:r>
            <a:r>
              <a:rPr lang="en-US" sz="1400" dirty="0"/>
              <a:t>of the Cooperation Committee </a:t>
            </a:r>
            <a:r>
              <a:rPr lang="en-US" sz="1400" dirty="0" smtClean="0"/>
              <a:t>Document adopted, August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Ministerial Decree  – PIA published in Official Gazette and in effect, September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Website in operation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Invitation – Call to PDP 1 Project Promoter, October 2020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sp>
        <p:nvSpPr>
          <p:cNvPr id="13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b="1" dirty="0" smtClean="0"/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5970"/>
            <a:ext cx="2016223" cy="922655"/>
          </a:xfrm>
          <a:prstGeom prst="rect">
            <a:avLst/>
          </a:prstGeom>
        </p:spPr>
      </p:pic>
      <p:pic>
        <p:nvPicPr>
          <p:cNvPr id="9" name="Εικόνα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1296144" cy="978497"/>
          </a:xfrm>
          <a:prstGeom prst="rect">
            <a:avLst/>
          </a:prstGeom>
        </p:spPr>
      </p:pic>
      <p:sp>
        <p:nvSpPr>
          <p:cNvPr id="13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b="1" dirty="0" smtClean="0"/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1979712" y="357574"/>
            <a:ext cx="6617960" cy="128221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B-Roma inclusion and empowerment</a:t>
            </a:r>
            <a:br>
              <a:rPr lang="en-US" sz="3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Developments and current status</a:t>
            </a:r>
            <a:b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PDP 2</a:t>
            </a:r>
            <a:endParaRPr lang="el-GR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943891" y="1639789"/>
            <a:ext cx="7632848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National funding lines from the Public Investments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for the supporting  infrastructure of PDP 2/</a:t>
            </a:r>
            <a:r>
              <a:rPr lang="en-US" sz="1200" dirty="0" err="1" smtClean="0"/>
              <a:t>Katerini</a:t>
            </a:r>
            <a:r>
              <a:rPr lang="en-US" sz="1200" dirty="0" smtClean="0"/>
              <a:t> settlement have been registered, October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The </a:t>
            </a:r>
            <a:r>
              <a:rPr lang="en-US" sz="1200" dirty="0"/>
              <a:t>Municipality of </a:t>
            </a:r>
            <a:r>
              <a:rPr lang="en-US" sz="1200" dirty="0" err="1"/>
              <a:t>Katerini</a:t>
            </a:r>
            <a:r>
              <a:rPr lang="en-US" sz="1200" dirty="0"/>
              <a:t> </a:t>
            </a:r>
            <a:r>
              <a:rPr lang="en-US" sz="1200" dirty="0" smtClean="0"/>
              <a:t>has updated </a:t>
            </a:r>
            <a:r>
              <a:rPr lang="en-US" sz="1200" dirty="0"/>
              <a:t>the list of families-beneficiaries of the PDP2 and has taken actions to </a:t>
            </a:r>
            <a:r>
              <a:rPr lang="en-US" sz="1200" dirty="0" smtClean="0"/>
              <a:t>facilitate the </a:t>
            </a:r>
            <a:r>
              <a:rPr lang="en-US" sz="1200" dirty="0"/>
              <a:t>smooth integration with the local urban </a:t>
            </a:r>
            <a:r>
              <a:rPr lang="en-US" sz="1200" dirty="0" smtClean="0"/>
              <a:t>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/>
            <a:r>
              <a:rPr lang="en-US" sz="1100" dirty="0" smtClean="0"/>
              <a:t>Indicatively: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100" dirty="0" smtClean="0"/>
              <a:t>All school age children (56 in the primary school &amp; 8 in the high school) go to school every day, with no absences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100" dirty="0" smtClean="0"/>
              <a:t>Public bus line reaches the camp area and connects it with the town. It is the bus line used by the Roma students for their daily transport to school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100" dirty="0"/>
              <a:t>T</a:t>
            </a:r>
            <a:r>
              <a:rPr lang="en-US" sz="1100" dirty="0" smtClean="0"/>
              <a:t>rash and recycling bins have been placed in the area</a:t>
            </a:r>
          </a:p>
          <a:p>
            <a:endParaRPr lang="en-US" sz="14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To prevent the spread of the COVID-19 in the Roma Settlement the Municipality catered for: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100" dirty="0"/>
              <a:t>Disinfection </a:t>
            </a:r>
            <a:r>
              <a:rPr lang="en-US" sz="1100" dirty="0" smtClean="0"/>
              <a:t>services</a:t>
            </a:r>
            <a:endParaRPr lang="en-US" sz="1100" dirty="0"/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100" dirty="0"/>
              <a:t>Door-to door Information and Sanitary Advice </a:t>
            </a:r>
            <a:r>
              <a:rPr lang="en-US" sz="1100" dirty="0" smtClean="0"/>
              <a:t>Campaign</a:t>
            </a:r>
            <a:endParaRPr lang="en-US" sz="1100" dirty="0"/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en-US" sz="1100" dirty="0"/>
              <a:t>Provision of food and bottled water </a:t>
            </a:r>
            <a:endParaRPr lang="el-GR" sz="11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21896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5970"/>
            <a:ext cx="2016223" cy="922655"/>
          </a:xfrm>
          <a:prstGeom prst="rect">
            <a:avLst/>
          </a:prstGeom>
        </p:spPr>
      </p:pic>
      <p:pic>
        <p:nvPicPr>
          <p:cNvPr id="9" name="Εικόνα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1296144" cy="978497"/>
          </a:xfrm>
          <a:prstGeom prst="rect">
            <a:avLst/>
          </a:prstGeom>
        </p:spPr>
      </p:pic>
      <p:sp>
        <p:nvSpPr>
          <p:cNvPr id="13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b="1" dirty="0" smtClean="0"/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sp>
        <p:nvSpPr>
          <p:cNvPr id="10" name="Τίτλος 1"/>
          <p:cNvSpPr txBox="1">
            <a:spLocks/>
          </p:cNvSpPr>
          <p:nvPr/>
        </p:nvSpPr>
        <p:spPr>
          <a:xfrm>
            <a:off x="1781136" y="692696"/>
            <a:ext cx="6875587" cy="49244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B-Roma inclusion and empowerment</a:t>
            </a:r>
            <a:endParaRPr lang="el-GR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350614A-32F4-40E1-B50C-05718E58A24A}"/>
              </a:ext>
            </a:extLst>
          </p:cNvPr>
          <p:cNvSpPr txBox="1"/>
          <p:nvPr/>
        </p:nvSpPr>
        <p:spPr>
          <a:xfrm>
            <a:off x="912404" y="1648122"/>
            <a:ext cx="77723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Secretary General for </a:t>
            </a:r>
            <a:r>
              <a:rPr lang="en-US" sz="1500" dirty="0"/>
              <a:t>Social Solidarity and Fight Against Poverty </a:t>
            </a:r>
            <a:r>
              <a:rPr lang="en-US" sz="1500" dirty="0" smtClean="0"/>
              <a:t>visited on the spot in </a:t>
            </a:r>
            <a:r>
              <a:rPr lang="en-US" sz="1500" dirty="0" err="1" smtClean="0"/>
              <a:t>Katerini</a:t>
            </a:r>
            <a:r>
              <a:rPr lang="en-US" sz="1500" dirty="0" smtClean="0"/>
              <a:t> and discussed with the relevant actors, including local authorities and Roma representatives</a:t>
            </a:r>
            <a:endParaRPr lang="el-GR" b="1" dirty="0">
              <a:solidFill>
                <a:srgbClr val="FF0000"/>
              </a:solidFill>
            </a:endParaRPr>
          </a:p>
        </p:txBody>
      </p:sp>
      <p:pic>
        <p:nvPicPr>
          <p:cNvPr id="14" name="Εικόνα 13">
            <a:extLst>
              <a:ext uri="{FF2B5EF4-FFF2-40B4-BE49-F238E27FC236}">
                <a16:creationId xmlns="" xmlns:a16="http://schemas.microsoft.com/office/drawing/2014/main" id="{2453A745-2694-410B-844C-ECAE436C7B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99" y="2507387"/>
            <a:ext cx="3631570" cy="2343250"/>
          </a:xfrm>
          <a:prstGeom prst="rect">
            <a:avLst/>
          </a:prstGeom>
        </p:spPr>
      </p:pic>
      <p:pic>
        <p:nvPicPr>
          <p:cNvPr id="15" name="Εικόνα 14">
            <a:extLst>
              <a:ext uri="{FF2B5EF4-FFF2-40B4-BE49-F238E27FC236}">
                <a16:creationId xmlns="" xmlns:a16="http://schemas.microsoft.com/office/drawing/2014/main" id="{333F1628-F48C-449A-A01E-E270B26AF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23" y="2492896"/>
            <a:ext cx="4217302" cy="237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5970"/>
            <a:ext cx="2016223" cy="922655"/>
          </a:xfrm>
          <a:prstGeom prst="rect">
            <a:avLst/>
          </a:prstGeom>
        </p:spPr>
      </p:pic>
      <p:pic>
        <p:nvPicPr>
          <p:cNvPr id="9" name="Εικόνα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5"/>
            <a:ext cx="1296144" cy="978497"/>
          </a:xfrm>
          <a:prstGeom prst="rect">
            <a:avLst/>
          </a:prstGeom>
        </p:spPr>
      </p:pic>
      <p:sp>
        <p:nvSpPr>
          <p:cNvPr id="13" name="Plassholder for dato 8"/>
          <p:cNvSpPr txBox="1">
            <a:spLocks/>
          </p:cNvSpPr>
          <p:nvPr/>
        </p:nvSpPr>
        <p:spPr>
          <a:xfrm>
            <a:off x="251520" y="6323267"/>
            <a:ext cx="2376264" cy="246221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sz="1000" b="1" dirty="0" smtClean="0"/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sp>
        <p:nvSpPr>
          <p:cNvPr id="10" name="Τίτλος 1"/>
          <p:cNvSpPr txBox="1">
            <a:spLocks/>
          </p:cNvSpPr>
          <p:nvPr/>
        </p:nvSpPr>
        <p:spPr>
          <a:xfrm>
            <a:off x="1763688" y="603266"/>
            <a:ext cx="6875587" cy="70788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B-Roma inclusion and empowerment</a:t>
            </a:r>
            <a:br>
              <a:rPr lang="en-US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1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Next steps</a:t>
            </a:r>
            <a:endParaRPr lang="el-GR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1628800"/>
            <a:ext cx="7848872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Submission of proposal and Project contract for PDP1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buFont typeface="+mj-lt"/>
              <a:buAutoNum type="arabicPeriod"/>
            </a:pP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Invitation/Call, submission of proposal and Project contract for PDP2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Preparation of the Call for the 3 Small Grant </a:t>
            </a: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Schemes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buFont typeface="+mj-lt"/>
              <a:buAutoNum type="arabicPeriod"/>
            </a:pP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Drafting and adoption of the Management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Control </a:t>
            </a: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at the </a:t>
            </a:r>
            <a:r>
              <a:rPr lang="en-US" sz="18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</a:t>
            </a: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level </a:t>
            </a:r>
          </a:p>
          <a:p>
            <a:pPr marL="342900" lvl="0" indent="-342900" algn="just">
              <a:lnSpc>
                <a:spcPct val="130000"/>
              </a:lnSpc>
              <a:buFont typeface="+mj-lt"/>
              <a:buAutoNum type="arabicPeriod"/>
            </a:pP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Cooperation Committee meeting(s)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</a:t>
            </a:r>
            <a:r>
              <a:rPr lang="en-US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teleconference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9798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7674"/>
            <a:ext cx="1224136" cy="1021088"/>
          </a:xfrm>
          <a:prstGeom prst="rect">
            <a:avLst/>
          </a:prstGeom>
        </p:spPr>
      </p:pic>
      <p:pic>
        <p:nvPicPr>
          <p:cNvPr id="1026" name="Picture 2" descr="C:\Users\hkourteli\Documents\ΧΡΥΣΟΥΛΑ\ΛΟΓΟΤΥΠΑ\ΝΕΑ ΛΟΓΟΤΥΠΑ ΥΠΗΡΕΣΙΑΣ\Αγγλικό Logo ΕΥΣΠΕΔ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4664"/>
            <a:ext cx="224241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kourteli\Documents\ΧΡΥΣΟΥΛΑ\ΛΟΓΟΤΥΠΑ\ΣΕΠΤΕΜΒΡΙΟΣ 2015\ypen-EN-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4684"/>
            <a:ext cx="1080120" cy="53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Ορθογώνιο 1"/>
          <p:cNvSpPr/>
          <p:nvPr/>
        </p:nvSpPr>
        <p:spPr>
          <a:xfrm>
            <a:off x="683568" y="1268762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EUROPEAN ECONOMIC AREA 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FINANCIAL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MECHANISM</a:t>
            </a:r>
          </a:p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2014-2021 </a:t>
            </a:r>
          </a:p>
          <a:p>
            <a:pPr algn="ctr"/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Hellenic Ministry of Environment and Energy</a:t>
            </a:r>
          </a:p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“Executive Authority of the Partnership Agreement, Environmental sector</a:t>
            </a:r>
            <a:r>
              <a:rPr lang="en-US" sz="2400" b="1" dirty="0">
                <a:ln w="12700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”</a:t>
            </a:r>
          </a:p>
          <a:p>
            <a:pPr algn="ctr"/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400" b="1" dirty="0">
                <a:ln w="12700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PROGRAMME: WATER MANAGEMENT</a:t>
            </a:r>
          </a:p>
          <a:p>
            <a:pPr algn="ctr"/>
            <a:endParaRPr lang="en-US" sz="2400" b="1" dirty="0">
              <a:ln w="12700">
                <a:noFill/>
                <a:prstDash val="solid"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1" algn="ctr"/>
            <a:r>
              <a:rPr lang="el-GR" sz="1600" b="1" dirty="0">
                <a:ln w="12700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ANNUAL METTING</a:t>
            </a:r>
            <a:endParaRPr lang="en-US" sz="1600" b="1" dirty="0">
              <a:ln w="12700">
                <a:noFill/>
                <a:prstDash val="solid"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1" algn="ctr"/>
            <a:r>
              <a:rPr lang="en-US" sz="1600" b="1" dirty="0">
                <a:ln w="12700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Thursday, November 26, 2020</a:t>
            </a:r>
            <a:endParaRPr lang="el-GR" sz="1600" b="1" dirty="0">
              <a:ln w="12700">
                <a:noFill/>
                <a:prstDash val="solid"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6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50" y="116632"/>
            <a:ext cx="1121097" cy="936104"/>
          </a:xfrm>
          <a:prstGeom prst="rect">
            <a:avLst/>
          </a:prstGeom>
        </p:spPr>
      </p:pic>
      <p:pic>
        <p:nvPicPr>
          <p:cNvPr id="1026" name="Picture 2" descr="C:\Users\hkourteli\Documents\ΧΡΥΣΟΥΛΑ\ΛΟΓΟΤΥΠΑ\ΝΕΑ ΛΟΓΟΤΥΠΑ ΥΠΗΡΕΣΙΑΣ\Αγγλικό Logo ΕΥΣΠΕΔ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44" y="6021288"/>
            <a:ext cx="224241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251520" y="6323267"/>
            <a:ext cx="2376264" cy="246221"/>
          </a:xfrm>
        </p:spPr>
        <p:txBody>
          <a:bodyPr/>
          <a:lstStyle/>
          <a:p>
            <a:pPr algn="ctr"/>
            <a:r>
              <a:rPr lang="nb-NO" sz="1000" b="1" dirty="0">
                <a:solidFill>
                  <a:schemeClr val="tx2"/>
                </a:solidFill>
              </a:rPr>
              <a:t> </a:t>
            </a:r>
            <a:r>
              <a:rPr lang="nb-NO" sz="1000" b="1" dirty="0" smtClean="0">
                <a:solidFill>
                  <a:schemeClr val="tx2"/>
                </a:solidFill>
              </a:rPr>
              <a:t>3rd Annual Meeting, </a:t>
            </a:r>
            <a:r>
              <a:rPr lang="en-US" sz="1000" b="1" dirty="0" smtClean="0">
                <a:solidFill>
                  <a:schemeClr val="tx2"/>
                </a:solidFill>
              </a:rPr>
              <a:t>26 </a:t>
            </a:r>
            <a:r>
              <a:rPr lang="en-US" sz="1000" b="1" dirty="0">
                <a:solidFill>
                  <a:schemeClr val="tx2"/>
                </a:solidFill>
              </a:rPr>
              <a:t>November 2020</a:t>
            </a:r>
            <a:endParaRPr lang="nb-NO" sz="1000" b="1" dirty="0">
              <a:solidFill>
                <a:schemeClr val="tx2"/>
              </a:solidFill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251520" y="1242040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200" dirty="0"/>
              <a:t>Signature of the </a:t>
            </a:r>
            <a:r>
              <a:rPr lang="en-US" sz="1200" dirty="0" err="1"/>
              <a:t>Programme</a:t>
            </a:r>
            <a:r>
              <a:rPr lang="en-US" sz="1200" dirty="0"/>
              <a:t> Agreement, November </a:t>
            </a:r>
            <a:r>
              <a:rPr lang="en-US" sz="1200" dirty="0" smtClean="0"/>
              <a:t>2019</a:t>
            </a:r>
          </a:p>
          <a:p>
            <a:pPr lvl="0" algn="just"/>
            <a:endParaRPr lang="en-US" sz="1200" dirty="0" smtClean="0"/>
          </a:p>
          <a:p>
            <a:pPr algn="just"/>
            <a:r>
              <a:rPr lang="en-US" sz="1200" dirty="0"/>
              <a:t>Ministerial Decree  – PIA published in Official Gazette and in effect, March </a:t>
            </a:r>
            <a:r>
              <a:rPr lang="en-US" sz="1200" dirty="0" smtClean="0"/>
              <a:t>2020</a:t>
            </a:r>
          </a:p>
          <a:p>
            <a:pPr algn="just"/>
            <a:endParaRPr lang="en-US" sz="1200" dirty="0" smtClean="0"/>
          </a:p>
          <a:p>
            <a:pPr lvl="0" algn="just"/>
            <a:r>
              <a:rPr lang="en-US" sz="1200" dirty="0">
                <a:latin typeface="Calibri" panose="020F0502020204030204" pitchFamily="34" charset="0"/>
              </a:rPr>
              <a:t>Management and control system at the </a:t>
            </a:r>
            <a:r>
              <a:rPr lang="en-US" sz="1200" dirty="0" err="1">
                <a:latin typeface="Calibri" panose="020F0502020204030204" pitchFamily="34" charset="0"/>
              </a:rPr>
              <a:t>programme</a:t>
            </a:r>
            <a:r>
              <a:rPr lang="en-US" sz="1200" dirty="0">
                <a:latin typeface="Calibri" panose="020F0502020204030204" pitchFamily="34" charset="0"/>
              </a:rPr>
              <a:t> level, November </a:t>
            </a:r>
            <a:r>
              <a:rPr lang="en-US" sz="1200" dirty="0" smtClean="0">
                <a:latin typeface="Calibri" panose="020F0502020204030204" pitchFamily="34" charset="0"/>
              </a:rPr>
              <a:t>2020</a:t>
            </a:r>
          </a:p>
          <a:p>
            <a:pPr lvl="0" algn="just"/>
            <a:endParaRPr lang="en-US" sz="1200" dirty="0" smtClean="0">
              <a:latin typeface="Calibri" panose="020F0502020204030204" pitchFamily="34" charset="0"/>
            </a:endParaRPr>
          </a:p>
          <a:p>
            <a:pPr algn="just"/>
            <a:r>
              <a:rPr lang="en-US" sz="1200" dirty="0">
                <a:latin typeface="Calibri" panose="020F0502020204030204" pitchFamily="34" charset="0"/>
              </a:rPr>
              <a:t>Call for output 1.2 “Research measures of river basin management plans” sent to </a:t>
            </a:r>
            <a:r>
              <a:rPr lang="en-US" sz="1200" dirty="0" smtClean="0">
                <a:latin typeface="Calibri" panose="020F0502020204030204" pitchFamily="34" charset="0"/>
              </a:rPr>
              <a:t>FMO </a:t>
            </a:r>
            <a:r>
              <a:rPr lang="en-US" sz="1200" dirty="0">
                <a:latin typeface="Calibri" panose="020F0502020204030204" pitchFamily="34" charset="0"/>
              </a:rPr>
              <a:t>in July 2020 and elaborated until September 2020 - Call was published in November </a:t>
            </a:r>
            <a:r>
              <a:rPr lang="en-US" sz="1200" dirty="0" smtClean="0">
                <a:latin typeface="Calibri" panose="020F0502020204030204" pitchFamily="34" charset="0"/>
              </a:rPr>
              <a:t>2020</a:t>
            </a:r>
          </a:p>
          <a:p>
            <a:pPr algn="just"/>
            <a:endParaRPr lang="en-US" sz="1200" dirty="0" smtClean="0">
              <a:latin typeface="Calibri" panose="020F0502020204030204" pitchFamily="34" charset="0"/>
            </a:endParaRPr>
          </a:p>
          <a:p>
            <a:pPr lvl="0" algn="just"/>
            <a:r>
              <a:rPr lang="en-US" sz="1200" dirty="0">
                <a:latin typeface="Calibri" panose="020F0502020204030204" pitchFamily="34" charset="0"/>
              </a:rPr>
              <a:t>Call for output 1.1 “Water management systems – Desalination Units” imminent for </a:t>
            </a:r>
            <a:r>
              <a:rPr lang="en-US" sz="1200" dirty="0" smtClean="0">
                <a:latin typeface="Calibri" panose="020F0502020204030204" pitchFamily="34" charset="0"/>
              </a:rPr>
              <a:t>publication</a:t>
            </a:r>
          </a:p>
          <a:p>
            <a:pPr lvl="0" algn="just"/>
            <a:endParaRPr lang="en-US" sz="1200" dirty="0" smtClean="0">
              <a:latin typeface="Calibri" panose="020F0502020204030204" pitchFamily="34" charset="0"/>
            </a:endParaRPr>
          </a:p>
          <a:p>
            <a:pPr lvl="0" algn="just"/>
            <a:r>
              <a:rPr lang="en-US" sz="1200" dirty="0">
                <a:latin typeface="Calibri" panose="020F0502020204030204" pitchFamily="34" charset="0"/>
              </a:rPr>
              <a:t>Call for output 1.3 - Small grant scheme in </a:t>
            </a:r>
            <a:r>
              <a:rPr lang="en-US" sz="1200" dirty="0" smtClean="0">
                <a:latin typeface="Calibri" panose="020F0502020204030204" pitchFamily="34" charset="0"/>
              </a:rPr>
              <a:t>preparation</a:t>
            </a:r>
          </a:p>
          <a:p>
            <a:pPr lvl="0" algn="just"/>
            <a:endParaRPr lang="en-US" sz="1200" dirty="0">
              <a:latin typeface="Calibri" panose="020F0502020204030204" pitchFamily="34" charset="0"/>
            </a:endParaRPr>
          </a:p>
          <a:p>
            <a:pPr lvl="0" algn="just"/>
            <a:r>
              <a:rPr lang="en-US" sz="1200" dirty="0">
                <a:latin typeface="Calibri" panose="020F0502020204030204" pitchFamily="34" charset="0"/>
              </a:rPr>
              <a:t>Bilateral initiatives: In the context of the calls, the Project Promoters (PP) are invited to submit proposals for bilateral cooperation</a:t>
            </a:r>
          </a:p>
          <a:p>
            <a:pPr lvl="0" algn="just"/>
            <a:endParaRPr lang="en-US" sz="1200" dirty="0">
              <a:latin typeface="Calibri" panose="020F0502020204030204" pitchFamily="34" charset="0"/>
            </a:endParaRPr>
          </a:p>
          <a:p>
            <a:pPr lvl="0" algn="just"/>
            <a:r>
              <a:rPr lang="en-US" sz="1200" dirty="0">
                <a:latin typeface="Calibri" panose="020F0502020204030204" pitchFamily="34" charset="0"/>
              </a:rPr>
              <a:t>2 IFRs </a:t>
            </a:r>
            <a:r>
              <a:rPr lang="en-US" sz="1200" dirty="0" smtClean="0">
                <a:latin typeface="Calibri" panose="020F0502020204030204" pitchFamily="34" charset="0"/>
              </a:rPr>
              <a:t>submitted</a:t>
            </a:r>
          </a:p>
          <a:p>
            <a:pPr lvl="0" algn="just"/>
            <a:endParaRPr lang="el-GR" sz="1200" dirty="0">
              <a:latin typeface="Calibri" panose="020F0502020204030204" pitchFamily="34" charset="0"/>
            </a:endParaRPr>
          </a:p>
          <a:p>
            <a:pPr algn="just"/>
            <a:r>
              <a:rPr lang="en-US" sz="1200" dirty="0" err="1">
                <a:latin typeface="Calibri" panose="020F0502020204030204" pitchFamily="34" charset="0"/>
              </a:rPr>
              <a:t>Programme</a:t>
            </a:r>
            <a:r>
              <a:rPr lang="en-US" sz="1200" dirty="0">
                <a:latin typeface="Calibri" panose="020F0502020204030204" pitchFamily="34" charset="0"/>
              </a:rPr>
              <a:t> webpage in operation</a:t>
            </a:r>
          </a:p>
          <a:p>
            <a:pPr algn="just"/>
            <a:endParaRPr lang="en-US" sz="1200" dirty="0">
              <a:latin typeface="Calibri" panose="020F0502020204030204" pitchFamily="34" charset="0"/>
            </a:endParaRPr>
          </a:p>
          <a:p>
            <a:pPr algn="just"/>
            <a:r>
              <a:rPr lang="en-US" sz="1200" dirty="0" smtClean="0">
                <a:latin typeface="Calibri" panose="020F0502020204030204" pitchFamily="34" charset="0"/>
              </a:rPr>
              <a:t>Covid19 </a:t>
            </a:r>
            <a:r>
              <a:rPr lang="en-US" sz="1200" dirty="0">
                <a:latin typeface="Calibri" panose="020F0502020204030204" pitchFamily="34" charset="0"/>
              </a:rPr>
              <a:t>pandemic affected mainly communication activities</a:t>
            </a:r>
            <a:endParaRPr lang="el-GR" sz="1200" dirty="0">
              <a:latin typeface="Calibri" panose="020F0502020204030204" pitchFamily="34" charset="0"/>
            </a:endParaRPr>
          </a:p>
          <a:p>
            <a:pPr lvl="0" algn="just"/>
            <a:endParaRPr lang="el-GR" sz="1200" dirty="0">
              <a:latin typeface="Calibri" panose="020F0502020204030204" pitchFamily="34" charset="0"/>
            </a:endParaRPr>
          </a:p>
          <a:p>
            <a:pPr algn="just"/>
            <a:endParaRPr lang="en-US" dirty="0">
              <a:latin typeface="Calibri" panose="020F0502020204030204" pitchFamily="34" charset="0"/>
            </a:endParaRPr>
          </a:p>
          <a:p>
            <a:pPr lvl="0" algn="just"/>
            <a:endParaRPr lang="el-GR" dirty="0">
              <a:latin typeface="Calibri" panose="020F0502020204030204" pitchFamily="34" charset="0"/>
            </a:endParaRPr>
          </a:p>
          <a:p>
            <a:pPr algn="just"/>
            <a:endParaRPr lang="el-GR" dirty="0">
              <a:latin typeface="Calibri" panose="020F0502020204030204" pitchFamily="34" charset="0"/>
            </a:endParaRPr>
          </a:p>
          <a:p>
            <a:pPr lvl="0" algn="just"/>
            <a:endParaRPr lang="en-US" dirty="0"/>
          </a:p>
        </p:txBody>
      </p:sp>
      <p:sp>
        <p:nvSpPr>
          <p:cNvPr id="8" name="Τίτλος 1"/>
          <p:cNvSpPr txBox="1">
            <a:spLocks/>
          </p:cNvSpPr>
          <p:nvPr/>
        </p:nvSpPr>
        <p:spPr>
          <a:xfrm>
            <a:off x="395536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  <a:t>B-Water management</a:t>
            </a:r>
            <a:br>
              <a:rPr lang="nb-NO" sz="24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</a:br>
            <a:r>
              <a:rPr lang="nb-NO" sz="1800" b="1" i="1" dirty="0" smtClean="0">
                <a:solidFill>
                  <a:srgbClr val="5B9BD5">
                    <a:lumMod val="75000"/>
                  </a:srgbClr>
                </a:solidFill>
                <a:latin typeface="Calibri" panose="020F0502020204030204" pitchFamily="34" charset="0"/>
              </a:rPr>
              <a:t>Developments and current status</a:t>
            </a:r>
            <a:endParaRPr lang="el-GR" sz="1800" b="1" i="1" dirty="0">
              <a:latin typeface="Calibri" panose="020F0502020204030204" pitchFamily="34" charset="0"/>
            </a:endParaRPr>
          </a:p>
        </p:txBody>
      </p:sp>
      <p:sp>
        <p:nvSpPr>
          <p:cNvPr id="10" name="Ευθεία γραμμή σύνδεσης 9"/>
          <p:cNvSpPr/>
          <p:nvPr/>
        </p:nvSpPr>
        <p:spPr>
          <a:xfrm>
            <a:off x="251520" y="1556792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Ευθεία γραμμή σύνδεσης 10"/>
          <p:cNvSpPr/>
          <p:nvPr/>
        </p:nvSpPr>
        <p:spPr>
          <a:xfrm>
            <a:off x="251520" y="1988840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Ευθεία γραμμή σύνδεσης 11"/>
          <p:cNvSpPr/>
          <p:nvPr/>
        </p:nvSpPr>
        <p:spPr>
          <a:xfrm>
            <a:off x="251520" y="2348880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Ευθεία γραμμή σύνδεσης 12"/>
          <p:cNvSpPr/>
          <p:nvPr/>
        </p:nvSpPr>
        <p:spPr>
          <a:xfrm>
            <a:off x="253351" y="285293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Ευθεία γραμμή σύνδεσης 13"/>
          <p:cNvSpPr/>
          <p:nvPr/>
        </p:nvSpPr>
        <p:spPr>
          <a:xfrm>
            <a:off x="253351" y="321297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Ευθεία γραμμή σύνδεσης 14"/>
          <p:cNvSpPr/>
          <p:nvPr/>
        </p:nvSpPr>
        <p:spPr>
          <a:xfrm>
            <a:off x="253351" y="3599217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Ευθεία γραμμή σύνδεσης 15"/>
          <p:cNvSpPr/>
          <p:nvPr/>
        </p:nvSpPr>
        <p:spPr>
          <a:xfrm>
            <a:off x="251520" y="3933056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Ευθεία γραμμή σύνδεσης 16"/>
          <p:cNvSpPr/>
          <p:nvPr/>
        </p:nvSpPr>
        <p:spPr>
          <a:xfrm>
            <a:off x="251520" y="4365104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Ευθεία γραμμή σύνδεσης 17"/>
          <p:cNvSpPr/>
          <p:nvPr/>
        </p:nvSpPr>
        <p:spPr>
          <a:xfrm>
            <a:off x="253351" y="4725144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Ευθεία γραμμή σύνδεσης 19"/>
          <p:cNvSpPr/>
          <p:nvPr/>
        </p:nvSpPr>
        <p:spPr>
          <a:xfrm>
            <a:off x="253351" y="5085184"/>
            <a:ext cx="8784976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53132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2078</Words>
  <Application>Microsoft Office PowerPoint</Application>
  <PresentationFormat>Προβολή στην οθόνη (4:3)</PresentationFormat>
  <Paragraphs>360</Paragraphs>
  <Slides>22</Slides>
  <Notes>5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3" baseType="lpstr"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 Renewable Energy,  Energy Efficiency Programme </vt:lpstr>
      <vt:lpstr>Παρουσίαση του PowerPoint</vt:lpstr>
      <vt:lpstr>Παρουσίαση του PowerPoint</vt:lpstr>
      <vt:lpstr>Schedule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e.kontaxaki</dc:creator>
  <cp:lastModifiedBy>e.kontaxaki</cp:lastModifiedBy>
  <cp:revision>56</cp:revision>
  <dcterms:created xsi:type="dcterms:W3CDTF">2020-11-23T11:02:20Z</dcterms:created>
  <dcterms:modified xsi:type="dcterms:W3CDTF">2020-11-27T10:04:37Z</dcterms:modified>
</cp:coreProperties>
</file>