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3"/>
  </p:notesMasterIdLst>
  <p:sldIdLst>
    <p:sldId id="256" r:id="rId3"/>
    <p:sldId id="268" r:id="rId4"/>
    <p:sldId id="289" r:id="rId5"/>
    <p:sldId id="267" r:id="rId6"/>
    <p:sldId id="294" r:id="rId7"/>
    <p:sldId id="295" r:id="rId8"/>
    <p:sldId id="297" r:id="rId9"/>
    <p:sldId id="298" r:id="rId10"/>
    <p:sldId id="299" r:id="rId11"/>
    <p:sldId id="300" r:id="rId12"/>
  </p:sldIdLst>
  <p:sldSz cx="9144000" cy="5143500" type="screen16x9"/>
  <p:notesSz cx="6858000" cy="9144000"/>
  <p:embeddedFontLst>
    <p:embeddedFont>
      <p:font typeface="Proxima Nova" charset="0"/>
      <p:regular r:id="rId14"/>
      <p:bold r:id="rId15"/>
      <p:italic r:id="rId16"/>
      <p:boldItalic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D17F"/>
    <a:srgbClr val="003096"/>
    <a:srgbClr val="FF001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90" y="-6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01592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42e3e7c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42e3e7c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94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519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4400e73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4400e73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37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9c40d9f9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d9c40d9f9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485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4400e73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4400e73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7245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4819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3870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8685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8115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="" xmlns:a16="http://schemas.microsoft.com/office/drawing/2014/main" id="{222CE7F3-5F8E-4B02-AB81-1DED1497A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5" name="Google Shape;105;p25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/>
              <a:t>about the Bilateral Fund</a:t>
            </a:r>
            <a:endParaRPr sz="3600" dirty="0"/>
          </a:p>
        </p:txBody>
      </p:sp>
      <p:sp>
        <p:nvSpPr>
          <p:cNvPr id="106" name="Google Shape;106;p25"/>
          <p:cNvSpPr txBox="1">
            <a:spLocks noGrp="1"/>
          </p:cNvSpPr>
          <p:nvPr>
            <p:ph type="subTitle" idx="1"/>
          </p:nvPr>
        </p:nvSpPr>
        <p:spPr>
          <a:xfrm>
            <a:off x="510450" y="3480683"/>
            <a:ext cx="8123100" cy="8110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25"/>
          <p:cNvSpPr txBox="1">
            <a:spLocks noGrp="1"/>
          </p:cNvSpPr>
          <p:nvPr>
            <p:ph type="subTitle" idx="1"/>
          </p:nvPr>
        </p:nvSpPr>
        <p:spPr>
          <a:xfrm>
            <a:off x="510450" y="4370773"/>
            <a:ext cx="81231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/>
              <a:t>elli.vazou</a:t>
            </a:r>
            <a:r>
              <a:rPr lang="en" sz="1400" dirty="0"/>
              <a:t>@</a:t>
            </a:r>
            <a:r>
              <a:rPr lang="en-US" sz="1400" dirty="0" err="1"/>
              <a:t>mnec</a:t>
            </a:r>
            <a:r>
              <a:rPr lang="en" sz="1400" dirty="0"/>
              <a:t>.gr</a:t>
            </a:r>
            <a:endParaRPr sz="1400" dirty="0"/>
          </a:p>
        </p:txBody>
      </p:sp>
      <p:cxnSp>
        <p:nvCxnSpPr>
          <p:cNvPr id="108" name="Google Shape;108;p25"/>
          <p:cNvCxnSpPr/>
          <p:nvPr/>
        </p:nvCxnSpPr>
        <p:spPr>
          <a:xfrm>
            <a:off x="615150" y="2998025"/>
            <a:ext cx="500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Εικόνα 9">
            <a:extLst>
              <a:ext uri="{FF2B5EF4-FFF2-40B4-BE49-F238E27FC236}">
                <a16:creationId xmlns="" xmlns:a16="http://schemas.microsoft.com/office/drawing/2014/main" id="{F9D7EC3E-8545-4BC8-A006-4CA18265B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040" y="258487"/>
            <a:ext cx="1233020" cy="864000"/>
          </a:xfrm>
          <a:prstGeom prst="rect">
            <a:avLst/>
          </a:prstGeom>
        </p:spPr>
      </p:pic>
      <p:pic>
        <p:nvPicPr>
          <p:cNvPr id="3" name="Εικόνα 2">
            <a:extLst>
              <a:ext uri="{FF2B5EF4-FFF2-40B4-BE49-F238E27FC236}">
                <a16:creationId xmlns="" xmlns:a16="http://schemas.microsoft.com/office/drawing/2014/main" id="{862898CC-5B1E-4216-B7F4-BC7D6F35F6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0584" y="4189067"/>
            <a:ext cx="1399094" cy="68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292855" y="3221394"/>
            <a:ext cx="4045200" cy="12935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dirty="0" err="1"/>
              <a:t>ProGender</a:t>
            </a:r>
            <a:r>
              <a:rPr lang="en-US" sz="2000" dirty="0"/>
              <a:t>: A Digital Hub on Gender, the COVID-19 crisis and its Aftermath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/>
              <a:t>Implementing entity: </a:t>
            </a:r>
            <a:r>
              <a:rPr lang="en-US" sz="1400" dirty="0" err="1">
                <a:solidFill>
                  <a:srgbClr val="FF0016"/>
                </a:solidFill>
              </a:rPr>
              <a:t>Panteion</a:t>
            </a:r>
            <a:r>
              <a:rPr lang="en-US" sz="1400" dirty="0">
                <a:solidFill>
                  <a:srgbClr val="FF0016"/>
                </a:solidFill>
              </a:rPr>
              <a:t> University of Social and Political Science</a:t>
            </a:r>
            <a:r>
              <a:rPr lang="en-US" sz="1400" dirty="0"/>
              <a:t>, Greece | </a:t>
            </a:r>
            <a:r>
              <a:rPr lang="en-US" sz="1200" dirty="0"/>
              <a:t>Partners: Institute for Gender Equality and Difference – University of Iceland Reykjavik, Iceland (RIKK); Norwegian University of Science and Technology-</a:t>
            </a:r>
            <a:r>
              <a:rPr lang="en-US" sz="1200" dirty="0" err="1"/>
              <a:t>Trodheim</a:t>
            </a:r>
            <a:r>
              <a:rPr lang="en-US" sz="1200" dirty="0"/>
              <a:t>; Research and Education Collective (REC); STIN PRIZA (Social Cooperative Enterprise); (</a:t>
            </a:r>
            <a:r>
              <a:rPr lang="en-US" sz="1200" dirty="0">
                <a:solidFill>
                  <a:srgbClr val="003096"/>
                </a:solidFill>
              </a:rPr>
              <a:t>€135.493,00</a:t>
            </a:r>
            <a:r>
              <a:rPr lang="en-US" sz="1200" dirty="0"/>
              <a:t>)</a:t>
            </a:r>
            <a:endParaRPr sz="1200" dirty="0"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/>
              <a:t>ProGender</a:t>
            </a:r>
            <a:r>
              <a:rPr lang="en-US" sz="1600" dirty="0"/>
              <a:t> aims to promote bilateral activities between Iceland, Greece and Norway by creating a </a:t>
            </a:r>
            <a:r>
              <a:rPr lang="en-US" sz="1600" dirty="0">
                <a:solidFill>
                  <a:srgbClr val="20D17F"/>
                </a:solidFill>
              </a:rPr>
              <a:t>digital hub devoted to gender perspectives </a:t>
            </a:r>
            <a:r>
              <a:rPr lang="en-US" sz="1600" dirty="0"/>
              <a:t>of COVID-19 and its aftermath. </a:t>
            </a:r>
          </a:p>
          <a:p>
            <a:pPr marL="114300" indent="0">
              <a:lnSpc>
                <a:spcPct val="100000"/>
              </a:lnSpc>
              <a:buNone/>
            </a:pPr>
            <a:endParaRPr lang="en-US" sz="1600" dirty="0"/>
          </a:p>
          <a:p>
            <a:pPr marL="114300" indent="0">
              <a:lnSpc>
                <a:spcPct val="100000"/>
              </a:lnSpc>
              <a:buNone/>
            </a:pPr>
            <a:r>
              <a:rPr lang="en-US" sz="1600" dirty="0"/>
              <a:t>The activities that will be carried out within the hub will be </a:t>
            </a:r>
            <a:r>
              <a:rPr lang="en-US" sz="1600" dirty="0">
                <a:solidFill>
                  <a:srgbClr val="20D17F"/>
                </a:solidFill>
              </a:rPr>
              <a:t>online</a:t>
            </a:r>
            <a:r>
              <a:rPr lang="en-US" sz="1600" dirty="0"/>
              <a:t> and will promote gender perspectives, analyses and policy responses of the COVID-19 crisis. 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679142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272060" y="1199036"/>
            <a:ext cx="4045200" cy="153944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The Ministerial Degree</a:t>
            </a:r>
            <a:endParaRPr sz="2800" dirty="0"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2"/>
          </p:nvPr>
        </p:nvSpPr>
        <p:spPr>
          <a:xfrm>
            <a:off x="5034940" y="2133065"/>
            <a:ext cx="3837000" cy="24505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…issued in  May 2020: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sz="1600" dirty="0"/>
              <a:t>transfers the BF Agreement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 sets the terms and conditions of the national mechanism of funding, and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initiates implementation. </a:t>
            </a:r>
          </a:p>
          <a:p>
            <a:pPr marL="114300" indent="0">
              <a:lnSpc>
                <a:spcPct val="100000"/>
              </a:lnSpc>
              <a:buNone/>
            </a:pPr>
            <a:endParaRPr lang="en-US" sz="1600" dirty="0"/>
          </a:p>
          <a:p>
            <a:pPr marL="114300" indent="0">
              <a:lnSpc>
                <a:spcPct val="100000"/>
              </a:lnSpc>
              <a:buNone/>
            </a:pPr>
            <a:r>
              <a:rPr lang="en-US" sz="1600" dirty="0"/>
              <a:t>The adopted </a:t>
            </a:r>
            <a:r>
              <a:rPr lang="en-US" sz="1600" dirty="0">
                <a:solidFill>
                  <a:srgbClr val="20D17F"/>
                </a:solidFill>
              </a:rPr>
              <a:t>Workplan</a:t>
            </a:r>
            <a:r>
              <a:rPr lang="en-US" sz="1600" dirty="0"/>
              <a:t> was annexed to the Bilateral Fund Ministerial Decree.</a:t>
            </a:r>
            <a:endParaRPr lang="el-GR" sz="1600" dirty="0"/>
          </a:p>
          <a:p>
            <a:pPr marL="0" indent="0">
              <a:spcAft>
                <a:spcPts val="1600"/>
              </a:spcAft>
              <a:buNone/>
            </a:pPr>
            <a:endParaRPr lang="en-US" sz="2400" dirty="0"/>
          </a:p>
          <a:p>
            <a:pPr marL="342900">
              <a:spcAft>
                <a:spcPts val="1600"/>
              </a:spcAft>
            </a:pPr>
            <a:endParaRPr lang="en-US" sz="2400" dirty="0"/>
          </a:p>
          <a:p>
            <a:pPr marL="342900">
              <a:spcAft>
                <a:spcPts val="1600"/>
              </a:spcAft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233562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96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8"/>
          <p:cNvSpPr txBox="1">
            <a:spLocks noGrp="1"/>
          </p:cNvSpPr>
          <p:nvPr>
            <p:ph type="title"/>
          </p:nvPr>
        </p:nvSpPr>
        <p:spPr>
          <a:xfrm>
            <a:off x="499581" y="442375"/>
            <a:ext cx="3829823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Regarding the strategic initiatives, the JCBF </a:t>
            </a:r>
            <a:r>
              <a:rPr lang="en-US" sz="2400" dirty="0" smtClean="0">
                <a:solidFill>
                  <a:schemeClr val="bg1"/>
                </a:solidFill>
              </a:rPr>
              <a:t>in 2020 has </a:t>
            </a:r>
            <a:r>
              <a:rPr lang="en-US" sz="2400" dirty="0">
                <a:solidFill>
                  <a:schemeClr val="bg1"/>
                </a:solidFill>
              </a:rPr>
              <a:t>selected 4 more initiatives, bringing the total number to 5 selected initiatives.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62617" y="2148396"/>
            <a:ext cx="4054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JCBF proposed  new meeting in December 2020</a:t>
            </a:r>
            <a:endParaRPr lang="el-G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44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>
            <a:spLocks noGrp="1"/>
          </p:cNvSpPr>
          <p:nvPr>
            <p:ph type="title" idx="4294967295"/>
          </p:nvPr>
        </p:nvSpPr>
        <p:spPr>
          <a:xfrm>
            <a:off x="311700" y="445025"/>
            <a:ext cx="4084500" cy="10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800" dirty="0">
                <a:solidFill>
                  <a:srgbClr val="003096"/>
                </a:solidFill>
              </a:rPr>
              <a:t>Covid19 restrictions </a:t>
            </a:r>
            <a:r>
              <a:rPr lang="en-US" sz="1800" dirty="0"/>
              <a:t>in travelling and in personal meeting and cooperation </a:t>
            </a:r>
            <a:endParaRPr sz="3600" dirty="0"/>
          </a:p>
        </p:txBody>
      </p:sp>
      <p:sp>
        <p:nvSpPr>
          <p:cNvPr id="179" name="Google Shape;179;p32"/>
          <p:cNvSpPr txBox="1">
            <a:spLocks noGrp="1"/>
          </p:cNvSpPr>
          <p:nvPr>
            <p:ph type="body" idx="4294967295"/>
          </p:nvPr>
        </p:nvSpPr>
        <p:spPr>
          <a:xfrm>
            <a:off x="311700" y="1450325"/>
            <a:ext cx="4084500" cy="31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dirty="0"/>
              <a:t>… </a:t>
            </a:r>
            <a:r>
              <a:rPr lang="en-US" sz="1600" dirty="0"/>
              <a:t>had a serious impact on the implementation of the selected initiatives: </a:t>
            </a:r>
          </a:p>
          <a:p>
            <a:pPr marL="285750" indent="-285750"/>
            <a:r>
              <a:rPr lang="en-US" sz="1600" dirty="0" smtClean="0"/>
              <a:t>Some  selected </a:t>
            </a:r>
            <a:r>
              <a:rPr lang="en-US" sz="1600" dirty="0"/>
              <a:t>initiatives expressed </a:t>
            </a:r>
            <a:r>
              <a:rPr lang="en-US" sz="1600" dirty="0" smtClean="0"/>
              <a:t>actual </a:t>
            </a:r>
            <a:r>
              <a:rPr lang="en-US" sz="1600" dirty="0"/>
              <a:t>difficulties </a:t>
            </a:r>
            <a:r>
              <a:rPr lang="en-US" sz="1600" dirty="0" smtClean="0"/>
              <a:t>to fully proceed </a:t>
            </a:r>
            <a:r>
              <a:rPr lang="en-US" sz="1600" dirty="0"/>
              <a:t>with their activities</a:t>
            </a:r>
          </a:p>
          <a:p>
            <a:pPr marL="285750" indent="-285750">
              <a:spcAft>
                <a:spcPts val="1600"/>
              </a:spcAft>
            </a:pPr>
            <a:r>
              <a:rPr lang="en-US" sz="1600" dirty="0"/>
              <a:t>especially due to their bilateral character</a:t>
            </a:r>
            <a:r>
              <a:rPr lang="en-US" sz="1600" dirty="0" smtClean="0"/>
              <a:t>.</a:t>
            </a:r>
          </a:p>
          <a:p>
            <a:pPr marL="285750" indent="-285750">
              <a:spcAft>
                <a:spcPts val="1600"/>
              </a:spcAft>
            </a:pPr>
            <a:r>
              <a:rPr lang="en-US" sz="1600" dirty="0" smtClean="0"/>
              <a:t>NFP  is completing the procedure for  funding transfer to the promoters via the National Investment Program.</a:t>
            </a:r>
            <a:endParaRPr lang="en-US" sz="1600" dirty="0"/>
          </a:p>
        </p:txBody>
      </p:sp>
      <p:pic>
        <p:nvPicPr>
          <p:cNvPr id="4" name="Εικόνα 3">
            <a:extLst>
              <a:ext uri="{FF2B5EF4-FFF2-40B4-BE49-F238E27FC236}">
                <a16:creationId xmlns="" xmlns:a16="http://schemas.microsoft.com/office/drawing/2014/main" id="{9852C6C8-CAC5-4F38-9611-38D87A49C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03759"/>
            <a:ext cx="4032370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39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096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8"/>
          <p:cNvSpPr txBox="1">
            <a:spLocks noGrp="1"/>
          </p:cNvSpPr>
          <p:nvPr>
            <p:ph type="title"/>
          </p:nvPr>
        </p:nvSpPr>
        <p:spPr>
          <a:xfrm>
            <a:off x="452761" y="442376"/>
            <a:ext cx="3915053" cy="96029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400" dirty="0">
                <a:solidFill>
                  <a:schemeClr val="bg1"/>
                </a:solidFill>
              </a:rPr>
              <a:t>The initiatives</a:t>
            </a:r>
            <a:endParaRPr sz="4400" dirty="0">
              <a:solidFill>
                <a:schemeClr val="bg1"/>
              </a:solidFill>
            </a:endParaRPr>
          </a:p>
        </p:txBody>
      </p:sp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944980"/>
              </p:ext>
            </p:extLst>
          </p:nvPr>
        </p:nvGraphicFramePr>
        <p:xfrm>
          <a:off x="2299318" y="1287261"/>
          <a:ext cx="6844684" cy="32200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980522"/>
                <a:gridCol w="1864162"/>
              </a:tblGrid>
              <a:tr h="190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</a:rPr>
                        <a:t>Έργο κ φορέας υλοποίησης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</a:rPr>
                        <a:t>Π/υ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>
                          <a:effectLst/>
                        </a:rPr>
                        <a:t>Activities by NFP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>
                          <a:effectLst/>
                        </a:rPr>
                        <a:t>€80.000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 dirty="0">
                          <a:effectLst/>
                        </a:rPr>
                        <a:t>Selected initiative of the Onassis </a:t>
                      </a:r>
                      <a:r>
                        <a:rPr lang="en-US" sz="1200" dirty="0" err="1">
                          <a:effectLst/>
                        </a:rPr>
                        <a:t>Stegi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Ultima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>
                          <a:effectLst/>
                        </a:rPr>
                        <a:t>€284.400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>
                          <a:effectLst/>
                        </a:rPr>
                        <a:t>Selected initiative of the ELIAMEP/FAFO  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 dirty="0">
                          <a:effectLst/>
                        </a:rPr>
                        <a:t>€</a:t>
                      </a:r>
                      <a:r>
                        <a:rPr lang="el-GR" sz="1200" dirty="0" smtClean="0">
                          <a:effectLst/>
                        </a:rPr>
                        <a:t>1</a:t>
                      </a:r>
                      <a:r>
                        <a:rPr lang="en-US" sz="1200" dirty="0" smtClean="0">
                          <a:effectLst/>
                        </a:rPr>
                        <a:t>1</a:t>
                      </a:r>
                      <a:r>
                        <a:rPr lang="el-GR" sz="1200" dirty="0" smtClean="0">
                          <a:effectLst/>
                        </a:rPr>
                        <a:t>9.</a:t>
                      </a:r>
                      <a:r>
                        <a:rPr lang="en-US" sz="1200" dirty="0" smtClean="0">
                          <a:effectLst/>
                        </a:rPr>
                        <a:t>076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9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>
                          <a:effectLst/>
                        </a:rPr>
                        <a:t>Selected initiative of the Hellenic Wind Energy Association ELETAEN (HWEAN/ELETAN is acting as the national representative of WindEurope in Greece)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>
                          <a:effectLst/>
                        </a:rPr>
                        <a:t>€25.000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>
                          <a:effectLst/>
                        </a:rPr>
                        <a:t>Kling &amp; Bang gallerí ehf, Iceland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>
                          <a:effectLst/>
                        </a:rPr>
                        <a:t>€20.000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29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>
                          <a:effectLst/>
                        </a:rPr>
                        <a:t>ProGender: A Digital Hub on Gender, the COVID-19 crisis and its Aftermath</a:t>
                      </a:r>
                      <a:endParaRPr lang="el-GR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l-GR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 dirty="0">
                          <a:effectLst/>
                        </a:rPr>
                        <a:t>€ 135.493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 dirty="0">
                          <a:effectLst/>
                        </a:rPr>
                        <a:t> 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Sub-total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9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l-GR" sz="1200" u="none" strike="noStrike" dirty="0" smtClean="0">
                          <a:effectLst/>
                        </a:rPr>
                        <a:t>€ 66</a:t>
                      </a:r>
                      <a:r>
                        <a:rPr lang="en-US" sz="1200" u="none" strike="noStrike" dirty="0" smtClean="0">
                          <a:effectLst/>
                        </a:rPr>
                        <a:t>3</a:t>
                      </a:r>
                      <a:r>
                        <a:rPr lang="el-GR" sz="1200" u="none" strike="noStrike" dirty="0" smtClean="0">
                          <a:effectLst/>
                        </a:rPr>
                        <a:t>.</a:t>
                      </a:r>
                      <a:r>
                        <a:rPr lang="en-US" sz="1200" u="none" strike="noStrike" dirty="0" smtClean="0">
                          <a:effectLst/>
                        </a:rPr>
                        <a:t>969</a:t>
                      </a:r>
                      <a:endParaRPr lang="el-G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 allocated to Programs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 dirty="0">
                          <a:effectLst/>
                        </a:rPr>
                        <a:t>€450.000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Budget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remaining for selection allocation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1.220.031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3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BF Total funding</a:t>
                      </a:r>
                      <a:endParaRPr lang="el-GR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690"/>
                        </a:spcAft>
                      </a:pPr>
                      <a:r>
                        <a:rPr lang="el-GR" sz="1200" dirty="0">
                          <a:effectLst/>
                        </a:rPr>
                        <a:t>€2.334.000</a:t>
                      </a:r>
                      <a:endParaRPr lang="el-GR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2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264863" y="1924975"/>
            <a:ext cx="4045200" cy="12935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Transmissions</a:t>
            </a:r>
            <a:br>
              <a:rPr lang="en-US" sz="24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/>
              <a:t>Implementing entity: </a:t>
            </a:r>
            <a:r>
              <a:rPr lang="en-US" sz="1400" dirty="0">
                <a:solidFill>
                  <a:srgbClr val="FF0016"/>
                </a:solidFill>
              </a:rPr>
              <a:t>Onassis Foundation</a:t>
            </a:r>
            <a:r>
              <a:rPr lang="en-US" sz="1400" dirty="0"/>
              <a:t> | Partner ULTIMA Festival (</a:t>
            </a:r>
            <a:r>
              <a:rPr lang="en-US" sz="1400" dirty="0">
                <a:solidFill>
                  <a:srgbClr val="003096"/>
                </a:solidFill>
              </a:rPr>
              <a:t>€284,400,00</a:t>
            </a:r>
            <a:r>
              <a:rPr lang="en-US" sz="1400" dirty="0"/>
              <a:t>)</a:t>
            </a:r>
            <a:endParaRPr sz="1400" dirty="0"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The project is in the field of </a:t>
            </a:r>
            <a:r>
              <a:rPr lang="en-US" sz="1600" dirty="0">
                <a:solidFill>
                  <a:srgbClr val="20D17F"/>
                </a:solidFill>
              </a:rPr>
              <a:t>culture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20D17F"/>
                </a:solidFill>
              </a:rPr>
              <a:t>arts</a:t>
            </a:r>
            <a:r>
              <a:rPr lang="en-US" sz="1600" dirty="0"/>
              <a:t>, focusing in music.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Actions include: university exchanges, sound art residencies, and public art, and many more.</a:t>
            </a:r>
          </a:p>
          <a:p>
            <a:pPr marL="114300" indent="0">
              <a:lnSpc>
                <a:spcPct val="100000"/>
              </a:lnSpc>
              <a:buNone/>
            </a:pPr>
            <a:endParaRPr lang="en-US" sz="1600" dirty="0"/>
          </a:p>
          <a:p>
            <a:pPr marL="114300" indent="0">
              <a:lnSpc>
                <a:spcPct val="100000"/>
              </a:lnSpc>
              <a:buNone/>
            </a:pPr>
            <a:r>
              <a:rPr lang="en-US" sz="1600" dirty="0"/>
              <a:t>The programme aims to enhance </a:t>
            </a:r>
            <a:r>
              <a:rPr lang="en-US" sz="1600" dirty="0">
                <a:solidFill>
                  <a:srgbClr val="20D17F"/>
                </a:solidFill>
              </a:rPr>
              <a:t>bilateral collaboration</a:t>
            </a:r>
            <a:r>
              <a:rPr lang="en-US" sz="1600" dirty="0"/>
              <a:t> of artists, university music departments, and other entities’ related to music and art scene.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046761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367500" y="2571750"/>
            <a:ext cx="4045200" cy="12935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dirty="0"/>
              <a:t>Youth Employment and Gender Equality: Mobilizing human capital for sustainable growth in Greece</a:t>
            </a:r>
            <a:br>
              <a:rPr lang="en-US" sz="20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/>
              <a:t>Implementing entity: </a:t>
            </a:r>
            <a:r>
              <a:rPr lang="en-US" sz="1400" dirty="0">
                <a:solidFill>
                  <a:srgbClr val="FF0016"/>
                </a:solidFill>
              </a:rPr>
              <a:t>Hellenic Foundation for European and Foreign Policy </a:t>
            </a:r>
            <a:r>
              <a:rPr lang="en-US" sz="1400" dirty="0"/>
              <a:t>(ELIAMEP)</a:t>
            </a:r>
            <a:br>
              <a:rPr lang="en-US" sz="1400" dirty="0"/>
            </a:br>
            <a:r>
              <a:rPr lang="en-US" sz="1400" dirty="0"/>
              <a:t> | Partner </a:t>
            </a:r>
            <a:r>
              <a:rPr lang="en-US" sz="1400" dirty="0" err="1"/>
              <a:t>Fafo</a:t>
            </a:r>
            <a:r>
              <a:rPr lang="en-US" sz="1400" dirty="0"/>
              <a:t> Institute for Labor and Social Research (</a:t>
            </a:r>
            <a:r>
              <a:rPr lang="en-US" sz="1400" dirty="0">
                <a:solidFill>
                  <a:srgbClr val="003096"/>
                </a:solidFill>
              </a:rPr>
              <a:t>€119,076,62</a:t>
            </a:r>
            <a:r>
              <a:rPr lang="en-US" sz="1400" dirty="0"/>
              <a:t>)</a:t>
            </a:r>
            <a:endParaRPr sz="1400" dirty="0"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2"/>
          </p:nvPr>
        </p:nvSpPr>
        <p:spPr>
          <a:xfrm>
            <a:off x="4939500" y="724199"/>
            <a:ext cx="3938170" cy="40786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14300" indent="0">
              <a:buNone/>
            </a:pPr>
            <a:r>
              <a:rPr lang="en-US" sz="1600" dirty="0"/>
              <a:t>The programme tackles the difficulties of young people and women to </a:t>
            </a:r>
            <a:r>
              <a:rPr lang="en-US" sz="1600" dirty="0">
                <a:solidFill>
                  <a:srgbClr val="20D17F"/>
                </a:solidFill>
              </a:rPr>
              <a:t>access</a:t>
            </a:r>
            <a:r>
              <a:rPr lang="en-US" sz="1600" dirty="0"/>
              <a:t> the </a:t>
            </a:r>
            <a:r>
              <a:rPr lang="en-US" sz="1600" dirty="0" err="1">
                <a:solidFill>
                  <a:srgbClr val="20D17F"/>
                </a:solidFill>
              </a:rPr>
              <a:t>labour</a:t>
            </a:r>
            <a:r>
              <a:rPr lang="en-US" sz="1600" dirty="0">
                <a:solidFill>
                  <a:srgbClr val="20D17F"/>
                </a:solidFill>
              </a:rPr>
              <a:t> market </a:t>
            </a:r>
            <a:r>
              <a:rPr lang="en-US" sz="1600" dirty="0"/>
              <a:t>in Greece, which deprives the country’s economy of the </a:t>
            </a:r>
            <a:r>
              <a:rPr lang="en-US" sz="1600" dirty="0" err="1"/>
              <a:t>labour</a:t>
            </a:r>
            <a:r>
              <a:rPr lang="en-US" sz="1600" dirty="0"/>
              <a:t> potential of some of the most dynamic segments of Greek society. </a:t>
            </a:r>
            <a:endParaRPr lang="en-US" sz="1600" dirty="0" smtClean="0"/>
          </a:p>
          <a:p>
            <a:pPr marL="114300" indent="0">
              <a:buNone/>
            </a:pPr>
            <a:endParaRPr lang="en-US" sz="1600" dirty="0" smtClean="0"/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r>
              <a:rPr lang="en-US" sz="1600" dirty="0" smtClean="0"/>
              <a:t>Implementation  has been started  - scheduled  travel , meetings and colloquia  have been rescheduled .</a:t>
            </a:r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A dedicated web page for the project is now available  in ELIAMEP’s web site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103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262094" y="2392282"/>
            <a:ext cx="4045200" cy="12935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dirty="0"/>
              <a:t>Necessary legislative adjustments to promote offshore wind energy in Greece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/>
              <a:t>Implementing entity: </a:t>
            </a:r>
            <a:r>
              <a:rPr lang="en-US" sz="1400" dirty="0">
                <a:solidFill>
                  <a:srgbClr val="FF0016"/>
                </a:solidFill>
              </a:rPr>
              <a:t>Hellenic Wind Energy Association ELETAEN</a:t>
            </a:r>
            <a:r>
              <a:rPr lang="en-US" sz="1400" dirty="0"/>
              <a:t> | Partner: Norwegian Wind Energy Association NORWEA (</a:t>
            </a:r>
            <a:r>
              <a:rPr lang="en-US" sz="1400" dirty="0">
                <a:solidFill>
                  <a:srgbClr val="003096"/>
                </a:solidFill>
              </a:rPr>
              <a:t>€25,000,00</a:t>
            </a:r>
            <a:r>
              <a:rPr lang="en-US" sz="1400" dirty="0"/>
              <a:t>)</a:t>
            </a:r>
            <a:endParaRPr sz="1400" dirty="0"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To produce a </a:t>
            </a:r>
            <a:r>
              <a:rPr lang="en-US" sz="1600" dirty="0">
                <a:solidFill>
                  <a:srgbClr val="20D17F"/>
                </a:solidFill>
              </a:rPr>
              <a:t>comparative analysis </a:t>
            </a:r>
            <a:r>
              <a:rPr lang="en-US" sz="1600" dirty="0"/>
              <a:t>of regulatory frameworks for </a:t>
            </a:r>
            <a:r>
              <a:rPr lang="en-US" sz="1600" dirty="0">
                <a:solidFill>
                  <a:srgbClr val="20D17F"/>
                </a:solidFill>
              </a:rPr>
              <a:t>floating offshore wind.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/>
                </a:solidFill>
              </a:rPr>
              <a:t>Prepare</a:t>
            </a:r>
            <a:r>
              <a:rPr lang="en-US" sz="1600" dirty="0"/>
              <a:t> draft input to a legal documentation for offshore floating wind in Greece, so as to facilitate the development of offshore wind projects in Greece</a:t>
            </a:r>
            <a:r>
              <a:rPr lang="en-US" sz="16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Implementation  has started  - dissemination of  work in progress is  communicated in ELETAEN bulletin.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675506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367500" y="2678905"/>
            <a:ext cx="4045200" cy="108958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000" dirty="0"/>
              <a:t>Head to Head, a bilateral exhibition project between Greece and Iceland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/>
              <a:t>Implementing entity: </a:t>
            </a:r>
            <a:r>
              <a:rPr lang="en-US" sz="1400" dirty="0">
                <a:solidFill>
                  <a:srgbClr val="FF0016"/>
                </a:solidFill>
              </a:rPr>
              <a:t>Kling &amp; Bang </a:t>
            </a:r>
            <a:r>
              <a:rPr lang="en-US" sz="1400" dirty="0" err="1">
                <a:solidFill>
                  <a:srgbClr val="FF0016"/>
                </a:solidFill>
              </a:rPr>
              <a:t>gallerí</a:t>
            </a:r>
            <a:r>
              <a:rPr lang="en-US" sz="1400" dirty="0">
                <a:solidFill>
                  <a:srgbClr val="FF0016"/>
                </a:solidFill>
              </a:rPr>
              <a:t> </a:t>
            </a:r>
            <a:r>
              <a:rPr lang="en-US" sz="1400" dirty="0" err="1">
                <a:solidFill>
                  <a:srgbClr val="FF0016"/>
                </a:solidFill>
              </a:rPr>
              <a:t>ehf</a:t>
            </a:r>
            <a:r>
              <a:rPr lang="en-US" sz="1400" dirty="0"/>
              <a:t>, Iceland | Partners: The Icelandic Art Center </a:t>
            </a:r>
            <a:br>
              <a:rPr lang="en-US" sz="1400" dirty="0"/>
            </a:br>
            <a:r>
              <a:rPr lang="en-US" sz="1400" dirty="0"/>
              <a:t>Kling &amp; Bang, Reykjavik Iceland; A-Dash</a:t>
            </a:r>
            <a:br>
              <a:rPr lang="en-US" sz="1400" dirty="0"/>
            </a:br>
            <a:r>
              <a:rPr lang="en-US" sz="1400" dirty="0"/>
              <a:t>ASFA / Athens School of Fine Art (</a:t>
            </a:r>
            <a:r>
              <a:rPr lang="en-US" sz="1400" dirty="0">
                <a:solidFill>
                  <a:srgbClr val="003096"/>
                </a:solidFill>
              </a:rPr>
              <a:t>€20,000,00</a:t>
            </a:r>
            <a:r>
              <a:rPr lang="en-US" sz="1400" dirty="0"/>
              <a:t>)</a:t>
            </a:r>
            <a:endParaRPr sz="1400" dirty="0"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The project aims to establish an </a:t>
            </a:r>
            <a:r>
              <a:rPr lang="en-US" sz="1600" dirty="0">
                <a:solidFill>
                  <a:srgbClr val="20D17F"/>
                </a:solidFill>
              </a:rPr>
              <a:t>energetic connection </a:t>
            </a:r>
            <a:r>
              <a:rPr lang="en-US" sz="1600" dirty="0"/>
              <a:t>between Greek and Icelandic artists and spaces and boost peripheral European cultural collaboration. </a:t>
            </a:r>
          </a:p>
          <a:p>
            <a:pPr marL="114300" indent="0">
              <a:lnSpc>
                <a:spcPct val="100000"/>
              </a:lnSpc>
              <a:buNone/>
            </a:pPr>
            <a:endParaRPr lang="en-US" sz="1600" dirty="0"/>
          </a:p>
          <a:p>
            <a:pPr marL="114300" indent="0">
              <a:lnSpc>
                <a:spcPct val="100000"/>
              </a:lnSpc>
              <a:buNone/>
            </a:pPr>
            <a:r>
              <a:rPr lang="en-US" sz="1600" dirty="0"/>
              <a:t>The execution of the project will be based on an exchange and pairing of Greek and Icelandic artists resulting in exhibitions in both places.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84626019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576</Words>
  <Application>Microsoft Office PowerPoint</Application>
  <PresentationFormat>Προβολή στην οθόνη (16:9)</PresentationFormat>
  <Paragraphs>67</Paragraphs>
  <Slides>10</Slides>
  <Notes>10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10</vt:i4>
      </vt:variant>
    </vt:vector>
  </HeadingPairs>
  <TitlesOfParts>
    <vt:vector size="16" baseType="lpstr">
      <vt:lpstr>Arial</vt:lpstr>
      <vt:lpstr>Proxima Nova</vt:lpstr>
      <vt:lpstr>Calibri</vt:lpstr>
      <vt:lpstr>Times New Roman</vt:lpstr>
      <vt:lpstr>Simple Light</vt:lpstr>
      <vt:lpstr>Spearmint</vt:lpstr>
      <vt:lpstr>about the Bilateral Fund</vt:lpstr>
      <vt:lpstr>The Ministerial Degree</vt:lpstr>
      <vt:lpstr>Regarding the strategic initiatives, the JCBF in 2020 has selected 4 more initiatives, bringing the total number to 5 selected initiatives.</vt:lpstr>
      <vt:lpstr>Covid19 restrictions in travelling and in personal meeting and cooperation </vt:lpstr>
      <vt:lpstr>The initiatives</vt:lpstr>
      <vt:lpstr>Transmissions  Implementing entity: Onassis Foundation | Partner ULTIMA Festival (€284,400,00)</vt:lpstr>
      <vt:lpstr>Youth Employment and Gender Equality: Mobilizing human capital for sustainable growth in Greece  Implementing entity: Hellenic Foundation for European and Foreign Policy (ELIAMEP)  | Partner Fafo Institute for Labor and Social Research (€119,076,62)</vt:lpstr>
      <vt:lpstr>Necessary legislative adjustments to promote offshore wind energy in Greece  Implementing entity: Hellenic Wind Energy Association ELETAEN | Partner: Norwegian Wind Energy Association NORWEA (€25,000,00)</vt:lpstr>
      <vt:lpstr>Head to Head, a bilateral exhibition project between Greece and Iceland  Implementing entity: Kling &amp; Bang gallerí ehf, Iceland | Partners: The Icelandic Art Center  Kling &amp; Bang, Reykjavik Iceland; A-Dash ASFA / Athens School of Fine Art (€20,000,00)</vt:lpstr>
      <vt:lpstr>ProGender: A Digital Hub on Gender, the COVID-19 crisis and its Aftermath  Implementing entity: Panteion University of Social and Political Science, Greece | Partners: Institute for Gender Equality and Difference – University of Iceland Reykjavik, Iceland (RIKK); Norwegian University of Science and Technology-Trodheim; Research and Education Collective (REC); STIN PRIZA (Social Cooperative Enterprise); (€135.493,00)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Fair Project</dc:title>
  <dc:creator>Ellie Vazou</dc:creator>
  <cp:lastModifiedBy>EYS5750</cp:lastModifiedBy>
  <cp:revision>69</cp:revision>
  <dcterms:modified xsi:type="dcterms:W3CDTF">2020-11-26T07:08:28Z</dcterms:modified>
</cp:coreProperties>
</file>